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03_0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05_0.xml" ContentType="application/vnd.ms-powerpoint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2" r:id="rId10"/>
    <p:sldId id="263" r:id="rId11"/>
    <p:sldId id="264" r:id="rId12"/>
  </p:sldIdLst>
  <p:sldSz cx="9144000" cy="5143500" type="screen16x9"/>
  <p:notesSz cx="6858000" cy="9144000"/>
  <p:embeddedFontLs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Lato Black" panose="020F0502020204030203" pitchFamily="34" charset="0"/>
      <p:bold r:id="rId18"/>
      <p:italic r:id="rId19"/>
      <p:boldItalic r:id="rId20"/>
    </p:embeddedFont>
    <p:embeddedFont>
      <p:font typeface="Proxima Nova" panose="020B0604020202020204" charset="0"/>
      <p:regular r:id="rId21"/>
      <p:bold r:id="rId22"/>
      <p:italic r:id="rId23"/>
      <p:boldItalic r:id="rId24"/>
    </p:embeddedFont>
    <p:embeddedFont>
      <p:font typeface="Proxima Nova Extrabold" panose="020B0604020202020204" charset="0"/>
      <p:bold r:id="rId25"/>
      <p:italic r:id="rId26"/>
      <p:boldItalic r:id="rId27"/>
    </p:embeddedFont>
    <p:embeddedFont>
      <p:font typeface="Rubik" panose="020B0604020202020204" charset="-79"/>
      <p:regular r:id="rId28"/>
      <p:bold r:id="rId29"/>
      <p:italic r:id="rId30"/>
      <p:boldItalic r:id="rId31"/>
    </p:embeddedFont>
    <p:embeddedFont>
      <p:font typeface="Segoe UI" panose="020B0502040204020203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8E6A32-5B4B-2017-3739-4F5A0C731908}" name="Małgorzata Waszková" initials="MW" userId="bf65e407c477056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6D6C09-04CB-4CFD-A13F-3D2660D551E0}" v="21" dt="2021-11-08T13:47:57.723"/>
    <p1510:client id="{D564F0D7-D663-4275-BE55-8F881B5092C5}" v="136" dt="2021-11-09T09:36:23.589"/>
    <p1510:client id="{D8327A32-122F-4009-B6B4-8713AE865435}" v="28" dt="2021-11-08T13:41:55.368"/>
    <p1510:client id="{DFF3FAE2-E5EB-BD48-B288-CDA3B77389A3}" v="37" dt="2021-11-08T13:48:05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ableStyles" Target="tableStyle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heme" Target="theme/theme1.xml"/></Relationships>
</file>

<file path=ppt/comments/modernComment_10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248195A-9149-42B2-86E6-2FE28E674337}" authorId="{048E6A32-5B4B-2017-3739-4F5A0C731908}" status="resolved" created="2021-11-01T15:37:38.533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9"/>
      <ac:spMk id="117" creationId="{00000000-0000-0000-0000-000000000000}"/>
    </ac:deMkLst>
    <p188:txBody>
      <a:bodyPr/>
      <a:lstStyle/>
      <a:p>
        <a:r>
          <a:rPr lang="pl-PL"/>
          <a:t>2359 recenzí (9 let)
1319 recenzí (4 roky)
10559 recenzí (10 měsíců)</a:t>
        </a:r>
      </a:p>
    </p188:txBody>
  </p188:cm>
</p188:cmLst>
</file>

<file path=ppt/comments/modernComment_105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001561B-42D0-4BAA-9B54-8AF2EBA077F5}" authorId="{048E6A32-5B4B-2017-3739-4F5A0C731908}" status="resolved" created="2021-11-01T15:43:57.823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1"/>
      <ac:picMk id="160" creationId="{00000000-0000-0000-0000-000000000000}"/>
    </ac:deMkLst>
    <p188:txBody>
      <a:bodyPr/>
      <a:lstStyle/>
      <a:p>
        <a:r>
          <a:rPr lang="pl-PL"/>
          <a:t>Zvyšte své prodeje až o 5-10%
Získejte až o 200-300% více recenzí
Navyšte až o 20% pohyb na svých stránkách
Snižte své náklady na Google reklamy až o 50%
Získejte recenze pro Google Moje Firma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d8cc38d40_1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d8cc38d40_1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a5538dea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a5538dea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1363c7f3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1363c7f3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e77c4f85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e77c4f85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0a08fdfd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0a08fdfd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d8cc38d40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d8cc38d40_1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d8cc38d40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d8cc38d40_1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828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d8cc38d40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d8cc38d40_1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1269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d8cc38d40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d8cc38d40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d8cc38d40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d8cc38d40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528950" y="-1480097"/>
            <a:ext cx="4986599" cy="4845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15150" y="3161725"/>
            <a:ext cx="4174249" cy="40558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ekomi-pl.com/opinie-apaczka.html" TargetMode="External"/><Relationship Id="rId18" Type="http://schemas.openxmlformats.org/officeDocument/2006/relationships/image" Target="../media/image51.png"/><Relationship Id="rId26" Type="http://schemas.openxmlformats.org/officeDocument/2006/relationships/image" Target="../media/image55.png"/><Relationship Id="rId39" Type="http://schemas.openxmlformats.org/officeDocument/2006/relationships/image" Target="../media/image62.png"/><Relationship Id="rId21" Type="http://schemas.openxmlformats.org/officeDocument/2006/relationships/hyperlink" Target="https://www.ekomi-pl.com/opinie-shopDent.html" TargetMode="External"/><Relationship Id="rId34" Type="http://schemas.openxmlformats.org/officeDocument/2006/relationships/image" Target="../media/image59.png"/><Relationship Id="rId42" Type="http://schemas.openxmlformats.org/officeDocument/2006/relationships/image" Target="../media/image65.png"/><Relationship Id="rId7" Type="http://schemas.openxmlformats.org/officeDocument/2006/relationships/hyperlink" Target="https://www.ekomi-pl.com/opinie-panitorbalska.pl.html" TargetMode="Externa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0.png"/><Relationship Id="rId20" Type="http://schemas.openxmlformats.org/officeDocument/2006/relationships/image" Target="../media/image52.png"/><Relationship Id="rId29" Type="http://schemas.openxmlformats.org/officeDocument/2006/relationships/hyperlink" Target="https://www.ekomi-pl.com/opinie-pinkorblue-pl.html" TargetMode="External"/><Relationship Id="rId41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hyperlink" Target="https://www.ekomi-pl.com/opinie-deichmanncom-pl.html" TargetMode="External"/><Relationship Id="rId24" Type="http://schemas.openxmlformats.org/officeDocument/2006/relationships/image" Target="../media/image54.png"/><Relationship Id="rId32" Type="http://schemas.openxmlformats.org/officeDocument/2006/relationships/image" Target="../media/image58.png"/><Relationship Id="rId37" Type="http://schemas.openxmlformats.org/officeDocument/2006/relationships/image" Target="../media/image61.png"/><Relationship Id="rId40" Type="http://schemas.openxmlformats.org/officeDocument/2006/relationships/image" Target="../media/image63.png"/><Relationship Id="rId5" Type="http://schemas.openxmlformats.org/officeDocument/2006/relationships/hyperlink" Target="https://www.ekomi-pl.com/opinie-stiga-pl.html" TargetMode="External"/><Relationship Id="rId15" Type="http://schemas.openxmlformats.org/officeDocument/2006/relationships/hyperlink" Target="https://www.ekomi-pl.com/opinie-mylaborell.html" TargetMode="External"/><Relationship Id="rId23" Type="http://schemas.openxmlformats.org/officeDocument/2006/relationships/hyperlink" Target="https://www.ekomi-pl.com/opinie-ministerstwogadzetow.html" TargetMode="External"/><Relationship Id="rId28" Type="http://schemas.openxmlformats.org/officeDocument/2006/relationships/image" Target="../media/image56.png"/><Relationship Id="rId36" Type="http://schemas.openxmlformats.org/officeDocument/2006/relationships/hyperlink" Target="https://www.ekomi-pl.com/opinie-materace_dla_ciebie.html" TargetMode="External"/><Relationship Id="rId10" Type="http://schemas.openxmlformats.org/officeDocument/2006/relationships/image" Target="../media/image47.png"/><Relationship Id="rId19" Type="http://schemas.openxmlformats.org/officeDocument/2006/relationships/hyperlink" Target="https://www.ekomi-pl.com/opinie-straganzdrowia.html" TargetMode="External"/><Relationship Id="rId31" Type="http://schemas.openxmlformats.org/officeDocument/2006/relationships/hyperlink" Target="https://www.ekomi-pl.com/opinie-primagran.pl.html" TargetMode="External"/><Relationship Id="rId44" Type="http://schemas.openxmlformats.org/officeDocument/2006/relationships/image" Target="../media/image67.png"/><Relationship Id="rId4" Type="http://schemas.openxmlformats.org/officeDocument/2006/relationships/image" Target="../media/image44.png"/><Relationship Id="rId9" Type="http://schemas.openxmlformats.org/officeDocument/2006/relationships/hyperlink" Target="https://www.ekomi-pl.com/opinie-perfumy.html" TargetMode="External"/><Relationship Id="rId14" Type="http://schemas.openxmlformats.org/officeDocument/2006/relationships/image" Target="../media/image49.png"/><Relationship Id="rId22" Type="http://schemas.openxmlformats.org/officeDocument/2006/relationships/image" Target="../media/image53.png"/><Relationship Id="rId27" Type="http://schemas.openxmlformats.org/officeDocument/2006/relationships/hyperlink" Target="https://www.ekomi-pl.com/opinie-moodo.pl.html" TargetMode="External"/><Relationship Id="rId30" Type="http://schemas.openxmlformats.org/officeDocument/2006/relationships/image" Target="../media/image57.png"/><Relationship Id="rId35" Type="http://schemas.openxmlformats.org/officeDocument/2006/relationships/image" Target="../media/image60.png"/><Relationship Id="rId43" Type="http://schemas.openxmlformats.org/officeDocument/2006/relationships/image" Target="../media/image66.png"/><Relationship Id="rId8" Type="http://schemas.openxmlformats.org/officeDocument/2006/relationships/image" Target="../media/image46.png"/><Relationship Id="rId3" Type="http://schemas.openxmlformats.org/officeDocument/2006/relationships/hyperlink" Target="https://www.ekomi-pl.com/opinie-lancerto.html" TargetMode="External"/><Relationship Id="rId12" Type="http://schemas.openxmlformats.org/officeDocument/2006/relationships/image" Target="../media/image48.png"/><Relationship Id="rId17" Type="http://schemas.openxmlformats.org/officeDocument/2006/relationships/hyperlink" Target="https://www.ekomi-pl.com/opinie-czasnabuty.html" TargetMode="External"/><Relationship Id="rId25" Type="http://schemas.openxmlformats.org/officeDocument/2006/relationships/hyperlink" Target="https://www.ekomi-pl.com/opinie-oknadebow.html" TargetMode="External"/><Relationship Id="rId33" Type="http://schemas.openxmlformats.org/officeDocument/2006/relationships/hyperlink" Target="https://www.ekomi-pl.com/opinie-born2be.html" TargetMode="External"/><Relationship Id="rId38" Type="http://schemas.openxmlformats.org/officeDocument/2006/relationships/hyperlink" Target="https://www.ekomi-pl.com/opinie-toner_tusz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18/10/relationships/comments" Target="../comments/modernComment_103_0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5_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6.pn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1197600" y="1512150"/>
            <a:ext cx="6748800" cy="1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l" sz="2000" u="sng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CASE STUDY</a:t>
            </a:r>
            <a:r>
              <a:rPr lang="pl" sz="2000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 - </a:t>
            </a:r>
            <a:r>
              <a:rPr lang="pl" sz="2000">
                <a:solidFill>
                  <a:srgbClr val="F6BF25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VYTVÁŘENÍ DOBRÉ POVĚSTI ONLINE</a:t>
            </a:r>
            <a:endParaRPr sz="2000">
              <a:solidFill>
                <a:srgbClr val="F6BF25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algn="ctr"/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267898" y="828044"/>
            <a:ext cx="3258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 b="1">
                <a:latin typeface="Lato"/>
                <a:ea typeface="Lato"/>
                <a:cs typeface="Lato"/>
                <a:sym typeface="Lato"/>
              </a:rPr>
              <a:t>&amp;</a:t>
            </a:r>
            <a:endParaRPr sz="20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9575" y="3128200"/>
            <a:ext cx="5184851" cy="22298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1465725" y="1899975"/>
            <a:ext cx="6853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l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 </a:t>
            </a:r>
            <a:r>
              <a:rPr lang="cs-CZ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Proxima Nova"/>
              </a:rPr>
              <a:t>Získávání</a:t>
            </a:r>
            <a:r>
              <a:rPr lang="pl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Proxima Nova"/>
              </a:rPr>
              <a:t> a </a:t>
            </a:r>
            <a:r>
              <a:rPr lang="pl" err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Proxima Nova"/>
              </a:rPr>
              <a:t>prezentování</a:t>
            </a:r>
            <a:r>
              <a:rPr lang="pl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Proxima Nova"/>
              </a:rPr>
              <a:t> online </a:t>
            </a:r>
            <a:r>
              <a:rPr lang="pl" err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Proxima Nova"/>
              </a:rPr>
              <a:t>recenzí</a:t>
            </a:r>
            <a:r>
              <a:rPr lang="pl">
                <a:solidFill>
                  <a:schemeClr val="dk1"/>
                </a:solidFill>
                <a:latin typeface="Proxima Nova"/>
                <a:ea typeface="Lato Black"/>
                <a:cs typeface="Lato Black"/>
                <a:sym typeface="Proxima Nova"/>
              </a:rPr>
              <a:t> s </a:t>
            </a:r>
            <a:r>
              <a:rPr lang="pl" err="1">
                <a:solidFill>
                  <a:schemeClr val="dk1"/>
                </a:solidFill>
                <a:latin typeface="Proxima Nova"/>
                <a:ea typeface="Lato Black"/>
                <a:cs typeface="Lato Black"/>
                <a:sym typeface="Proxima Nova"/>
              </a:rPr>
              <a:t>cílem</a:t>
            </a:r>
            <a:r>
              <a:rPr lang="pl">
                <a:solidFill>
                  <a:schemeClr val="dk1"/>
                </a:solidFill>
                <a:latin typeface="Proxima Nova"/>
                <a:ea typeface="Lato Black"/>
                <a:cs typeface="Lato Black"/>
                <a:sym typeface="Proxima Nova"/>
              </a:rPr>
              <a:t> </a:t>
            </a:r>
            <a:r>
              <a:rPr lang="pl" err="1">
                <a:solidFill>
                  <a:schemeClr val="dk1"/>
                </a:solidFill>
                <a:latin typeface="Proxima Nova"/>
                <a:ea typeface="Lato Black"/>
                <a:cs typeface="Lato Black"/>
                <a:sym typeface="Proxima Nova"/>
              </a:rPr>
              <a:t>budování</a:t>
            </a:r>
            <a:r>
              <a:rPr lang="pl">
                <a:solidFill>
                  <a:schemeClr val="dk1"/>
                </a:solidFill>
                <a:latin typeface="Proxima Nova"/>
                <a:ea typeface="Lato Black"/>
                <a:cs typeface="Lato Black"/>
                <a:sym typeface="Proxima Nova"/>
              </a:rPr>
              <a:t> </a:t>
            </a:r>
            <a:r>
              <a:rPr lang="pl" err="1">
                <a:solidFill>
                  <a:schemeClr val="dk1"/>
                </a:solidFill>
                <a:latin typeface="Proxima Nova"/>
                <a:ea typeface="Lato Black"/>
                <a:cs typeface="Lato Black"/>
                <a:sym typeface="Proxima Nova"/>
              </a:rPr>
              <a:t>důvěry</a:t>
            </a:r>
            <a:r>
              <a:rPr lang="pl">
                <a:solidFill>
                  <a:schemeClr val="dk1"/>
                </a:solidFill>
                <a:latin typeface="Proxima Nova"/>
                <a:ea typeface="Lato Black"/>
                <a:cs typeface="Lato Black"/>
                <a:sym typeface="Proxima Nova"/>
              </a:rPr>
              <a:t> v </a:t>
            </a:r>
            <a:r>
              <a:rPr lang="pl" err="1">
                <a:solidFill>
                  <a:schemeClr val="dk1"/>
                </a:solidFill>
                <a:latin typeface="Proxima Nova"/>
                <a:ea typeface="Lato Black"/>
                <a:cs typeface="Lato Black"/>
                <a:sym typeface="Proxima Nova"/>
              </a:rPr>
              <a:t>obchod</a:t>
            </a:r>
            <a:r>
              <a:rPr lang="pl">
                <a:solidFill>
                  <a:schemeClr val="dk1"/>
                </a:solidFill>
                <a:latin typeface="Proxima Nova"/>
                <a:ea typeface="Lato Black"/>
                <a:cs typeface="Lato Black"/>
                <a:sym typeface="Proxima Nova"/>
              </a:rPr>
              <a:t>, </a:t>
            </a:r>
            <a:r>
              <a:rPr lang="pl" err="1">
                <a:solidFill>
                  <a:schemeClr val="dk1"/>
                </a:solidFill>
                <a:latin typeface="Proxima Nova"/>
                <a:ea typeface="Lato Black"/>
                <a:cs typeface="Lato Black"/>
                <a:sym typeface="Proxima Nova"/>
              </a:rPr>
              <a:t>zboží</a:t>
            </a:r>
            <a:r>
              <a:rPr lang="pl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lang="pl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zvýšení</a:t>
            </a:r>
            <a:r>
              <a:rPr lang="pl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pl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prodejů</a:t>
            </a:r>
            <a:r>
              <a:rPr lang="pl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 a </a:t>
            </a:r>
            <a:r>
              <a:rPr lang="pl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efektivity</a:t>
            </a:r>
            <a:r>
              <a:rPr lang="pl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pl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reklamních</a:t>
            </a:r>
            <a:r>
              <a:rPr lang="pl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pl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kampaní</a:t>
            </a:r>
            <a:r>
              <a:rPr lang="pl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online.</a:t>
            </a:r>
            <a:endParaRPr lang="cs-CZ">
              <a:solidFill>
                <a:schemeClr val="dk1"/>
              </a:solidFill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1440" y="700046"/>
            <a:ext cx="1774088" cy="454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DF08C440-C04A-4FB0-89DC-77477F219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6997" y="682922"/>
            <a:ext cx="2028825" cy="4850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 txBox="1"/>
          <p:nvPr/>
        </p:nvSpPr>
        <p:spPr>
          <a:xfrm>
            <a:off x="313300" y="338600"/>
            <a:ext cx="8451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l" sz="2000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DŮVĚŘUJÍ </a:t>
            </a:r>
            <a:r>
              <a:rPr lang="pl" sz="2000">
                <a:solidFill>
                  <a:srgbClr val="F6BF25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NÁM</a:t>
            </a:r>
            <a:endParaRPr lang="cs-CZ">
              <a:solidFill>
                <a:srgbClr val="F6BF25"/>
              </a:solidFill>
              <a:latin typeface="Proxima Nova"/>
              <a:ea typeface="Proxima Nova"/>
              <a:cs typeface="Proxima Nova"/>
            </a:endParaRPr>
          </a:p>
        </p:txBody>
      </p:sp>
      <p:pic>
        <p:nvPicPr>
          <p:cNvPr id="198" name="Google Shape;198;p2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464" y="2220415"/>
            <a:ext cx="1120800" cy="32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66846" y="1314150"/>
            <a:ext cx="849965" cy="31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0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19207" y="1267059"/>
            <a:ext cx="995972" cy="427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0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52225" y="2204137"/>
            <a:ext cx="866529" cy="31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0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27028" y="2104018"/>
            <a:ext cx="650375" cy="554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0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319559" y="4150983"/>
            <a:ext cx="958858" cy="26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0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 r="35658"/>
          <a:stretch/>
        </p:blipFill>
        <p:spPr>
          <a:xfrm>
            <a:off x="6266429" y="2195696"/>
            <a:ext cx="995961" cy="37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0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 l="13575" t="19623" r="12601" b="53791"/>
          <a:stretch/>
        </p:blipFill>
        <p:spPr>
          <a:xfrm>
            <a:off x="3512477" y="4170131"/>
            <a:ext cx="1195475" cy="223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0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4954228" y="3084252"/>
            <a:ext cx="995975" cy="46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0">
            <a:hlinkClick r:id="rId21"/>
          </p:cNvPr>
          <p:cNvPicPr preferRelativeResize="0"/>
          <p:nvPr/>
        </p:nvPicPr>
        <p:blipFill rotWithShape="1">
          <a:blip r:embed="rId22">
            <a:alphaModFix/>
          </a:blip>
          <a:srcRect t="31182" b="33056"/>
          <a:stretch/>
        </p:blipFill>
        <p:spPr>
          <a:xfrm>
            <a:off x="6245522" y="3164790"/>
            <a:ext cx="1037775" cy="3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0">
            <a:hlinkClick r:id="rId23"/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404662" y="1319869"/>
            <a:ext cx="719495" cy="32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0">
            <a:hlinkClick r:id="rId25"/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20126" y="4187529"/>
            <a:ext cx="1195475" cy="18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0">
            <a:hlinkClick r:id="rId27"/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7640759" y="2230573"/>
            <a:ext cx="952868" cy="301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0">
            <a:hlinkClick r:id="rId29"/>
          </p:cNvPr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3750473" y="3017560"/>
            <a:ext cx="719483" cy="596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0">
            <a:hlinkClick r:id="rId31"/>
          </p:cNvPr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570521" y="3175350"/>
            <a:ext cx="1094685" cy="280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0">
            <a:hlinkClick r:id="rId33"/>
          </p:cNvPr>
          <p:cNvPicPr preferRelativeResize="0"/>
          <p:nvPr/>
        </p:nvPicPr>
        <p:blipFill rotWithShape="1">
          <a:blip r:embed="rId34">
            <a:alphaModFix/>
          </a:blip>
          <a:srcRect t="14677" b="13586"/>
          <a:stretch/>
        </p:blipFill>
        <p:spPr>
          <a:xfrm>
            <a:off x="442038" y="1267066"/>
            <a:ext cx="1351650" cy="4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0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7702744" y="3006141"/>
            <a:ext cx="912440" cy="52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0">
            <a:hlinkClick r:id="rId36"/>
          </p:cNvPr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3615113" y="2122300"/>
            <a:ext cx="912450" cy="451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0">
            <a:hlinkClick r:id="rId38"/>
          </p:cNvPr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2138151" y="3109108"/>
            <a:ext cx="1094674" cy="413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0"/>
          <p:cNvPicPr preferRelativeResize="0"/>
          <p:nvPr/>
        </p:nvPicPr>
        <p:blipFill rotWithShape="1">
          <a:blip r:embed="rId40">
            <a:alphaModFix/>
          </a:blip>
          <a:srcRect l="10271" t="8920" r="10287" b="9313"/>
          <a:stretch/>
        </p:blipFill>
        <p:spPr>
          <a:xfrm>
            <a:off x="7847592" y="4004491"/>
            <a:ext cx="539202" cy="55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0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5154066" y="3983829"/>
            <a:ext cx="596300" cy="5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0"/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2264443" y="1363353"/>
            <a:ext cx="719501" cy="235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0"/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>
            <a:off x="3512472" y="1264327"/>
            <a:ext cx="866526" cy="414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0"/>
          <p:cNvPicPr preferRelativeResize="0"/>
          <p:nvPr/>
        </p:nvPicPr>
        <p:blipFill rotWithShape="1">
          <a:blip r:embed="rId44">
            <a:alphaModFix/>
          </a:blip>
          <a:srcRect l="7644" r="7227"/>
          <a:stretch/>
        </p:blipFill>
        <p:spPr>
          <a:xfrm>
            <a:off x="2229263" y="4128850"/>
            <a:ext cx="912450" cy="306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9575" y="3170300"/>
            <a:ext cx="5184851" cy="222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1"/>
          <p:cNvSpPr txBox="1"/>
          <p:nvPr/>
        </p:nvSpPr>
        <p:spPr>
          <a:xfrm>
            <a:off x="3131219" y="1962862"/>
            <a:ext cx="2880000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l" sz="2000">
                <a:latin typeface="Proxima Nova Extrabold"/>
                <a:sym typeface="Proxima Nova Extrabold"/>
              </a:rPr>
              <a:t>Tomasz </a:t>
            </a:r>
            <a:r>
              <a:rPr lang="pl" sz="2000" b="1">
                <a:sym typeface="Proxima Nova Extrabold"/>
              </a:rPr>
              <a:t>Kępa</a:t>
            </a:r>
            <a:r>
              <a:rPr lang="pl" sz="2000" b="1">
                <a:latin typeface="Proxima Nova Extrabold"/>
                <a:sym typeface="Proxima Nova Extrabold"/>
              </a:rPr>
              <a:t>  </a:t>
            </a:r>
            <a:endParaRPr lang="pl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rPr>
              <a:t>Product Manager</a:t>
            </a:r>
            <a:endParaRPr sz="1200">
              <a:solidFill>
                <a:srgbClr val="9999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/>
            <a:r>
              <a:rPr lang="pl" sz="1200">
                <a:ea typeface="Proxima Nova Extrabold"/>
                <a:sym typeface="Proxima Nova Extrabold"/>
              </a:rPr>
              <a:t>t.kepa@spolehliverecenze.cz</a:t>
            </a:r>
            <a:r>
              <a:rPr lang="pl" sz="1200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 </a:t>
            </a:r>
            <a:r>
              <a:rPr lang="pl" sz="12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/</a:t>
            </a:r>
            <a:r>
              <a:rPr lang="pl" sz="1200">
                <a:latin typeface="Proxima Nova Extrabold"/>
                <a:ea typeface="Proxima Nova"/>
                <a:cs typeface="Proxima Nova"/>
                <a:sym typeface="Proxima Nova Extrabold"/>
              </a:rPr>
              <a:t> </a:t>
            </a:r>
            <a:r>
              <a:rPr lang="pl" sz="1200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 </a:t>
            </a:r>
            <a:br>
              <a:rPr lang="pl" sz="1200">
                <a:latin typeface="Proxima Nova Extrabold"/>
                <a:ea typeface="Proxima Nova Extrabold"/>
                <a:cs typeface="Proxima Nova Extrabold"/>
              </a:rPr>
            </a:br>
            <a:r>
              <a:rPr lang="pl" sz="1200">
                <a:solidFill>
                  <a:srgbClr val="F6BF25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732 579 078</a:t>
            </a:r>
            <a:endParaRPr sz="1200">
              <a:solidFill>
                <a:srgbClr val="F6BF25"/>
              </a:solidFill>
              <a:latin typeface="Proxima Nova Extrabold"/>
              <a:ea typeface="Proxima Nova Extrabold"/>
              <a:cs typeface="Proxima Nova Extrabold"/>
            </a:endParaRPr>
          </a:p>
        </p:txBody>
      </p:sp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8491B0B-5B8F-4936-8106-D04F0EAE0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126" y="234814"/>
            <a:ext cx="2028825" cy="4850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5339700" y="-3450"/>
            <a:ext cx="3804300" cy="5150400"/>
          </a:xfrm>
          <a:prstGeom prst="rect">
            <a:avLst/>
          </a:prstGeom>
          <a:solidFill>
            <a:srgbClr val="F6BF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242454" y="644851"/>
            <a:ext cx="46905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l" sz="2100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PROČ ZVOLIT</a:t>
            </a:r>
            <a:endParaRPr sz="2100"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100">
                <a:solidFill>
                  <a:srgbClr val="F6BF25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SPOLEHLIVÉRECENZE.CZ?</a:t>
            </a:r>
            <a:endParaRPr sz="2100">
              <a:solidFill>
                <a:srgbClr val="F6BF2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5676875" y="4224176"/>
            <a:ext cx="15276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l" sz="18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600</a:t>
            </a:r>
            <a:r>
              <a:rPr lang="pl" sz="12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 +</a:t>
            </a:r>
            <a:br>
              <a:rPr lang="pl" sz="1200">
                <a:latin typeface="Proxima Nova Extrabold"/>
                <a:ea typeface="Proxima Nova Extrabold"/>
                <a:cs typeface="Proxima Nova Extrabold"/>
              </a:rPr>
            </a:br>
            <a:r>
              <a:rPr lang="pl" sz="1200" err="1">
                <a:solidFill>
                  <a:schemeClr val="dk1"/>
                </a:solidFill>
                <a:latin typeface="Proxima Nova"/>
                <a:ea typeface="Proxima Nova Extrabold"/>
                <a:cs typeface="Proxima Nova Extrabold"/>
                <a:sym typeface="Proxima Nova"/>
              </a:rPr>
              <a:t>recenzí</a:t>
            </a:r>
            <a:r>
              <a:rPr lang="pl" sz="1200">
                <a:solidFill>
                  <a:schemeClr val="dk1"/>
                </a:solidFill>
                <a:latin typeface="Proxima Nova"/>
                <a:ea typeface="Proxima Nova Extrabold"/>
                <a:cs typeface="Proxima Nova Extrabold"/>
                <a:sym typeface="Proxima Nova"/>
              </a:rPr>
              <a:t> u </a:t>
            </a:r>
            <a:r>
              <a:rPr lang="pl" sz="1200" err="1">
                <a:solidFill>
                  <a:schemeClr val="dk1"/>
                </a:solidFill>
                <a:latin typeface="Proxima Nova"/>
                <a:ea typeface="Proxima Nova Extrabold"/>
                <a:cs typeface="Proxima Nova Extrabold"/>
                <a:sym typeface="Proxima Nova"/>
              </a:rPr>
              <a:t>vizitky</a:t>
            </a:r>
            <a:r>
              <a:rPr lang="pl" sz="1200">
                <a:solidFill>
                  <a:schemeClr val="dk1"/>
                </a:solidFill>
                <a:latin typeface="Proxima Nova"/>
                <a:ea typeface="Proxima Nova Extrabold"/>
                <a:cs typeface="Proxima Nova Extrabold"/>
                <a:sym typeface="Proxima Nova"/>
              </a:rPr>
              <a:t> Google</a:t>
            </a:r>
            <a:endParaRPr lang="pl" sz="1200">
              <a:solidFill>
                <a:schemeClr val="dk1"/>
              </a:solidFill>
              <a:latin typeface="Proxima Nova"/>
              <a:ea typeface="Proxima Nova"/>
              <a:cs typeface="Proxima Nova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7333875" y="4224176"/>
            <a:ext cx="15276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l" sz="18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19%</a:t>
            </a:r>
            <a:r>
              <a:rPr lang="pl" sz="12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 </a:t>
            </a:r>
            <a:br>
              <a:rPr lang="pl" sz="1200">
                <a:latin typeface="Proxima Nova Extrabold"/>
                <a:ea typeface="Proxima Nova Extrabold"/>
                <a:cs typeface="Proxima Nova Extrabold"/>
              </a:rPr>
            </a:br>
            <a:r>
              <a:rPr lang="pl" sz="1200" err="1">
                <a:solidFill>
                  <a:schemeClr val="dk1"/>
                </a:solidFill>
                <a:latin typeface="Proxima Nova"/>
                <a:ea typeface="Proxima Nova Extrabold"/>
                <a:cs typeface="Proxima Nova Extrabold"/>
                <a:sym typeface="Proxima Nova"/>
              </a:rPr>
              <a:t>vyžádané</a:t>
            </a:r>
            <a:r>
              <a:rPr lang="pl" sz="1200">
                <a:solidFill>
                  <a:schemeClr val="dk1"/>
                </a:solidFill>
                <a:latin typeface="Proxima Nova"/>
                <a:ea typeface="Proxima Nova Extrabold"/>
                <a:cs typeface="Proxima Nova Extrabold"/>
                <a:sym typeface="Proxima Nova"/>
              </a:rPr>
              <a:t> </a:t>
            </a:r>
            <a:r>
              <a:rPr lang="pl" sz="1200" err="1">
                <a:solidFill>
                  <a:schemeClr val="dk1"/>
                </a:solidFill>
                <a:latin typeface="Proxima Nova"/>
                <a:ea typeface="Proxima Nova Extrabold"/>
                <a:cs typeface="Proxima Nova Extrabold"/>
                <a:sym typeface="Proxima Nova"/>
              </a:rPr>
              <a:t>recenze</a:t>
            </a:r>
            <a:r>
              <a:rPr lang="pl" sz="1200">
                <a:solidFill>
                  <a:schemeClr val="dk1"/>
                </a:solidFill>
                <a:latin typeface="Proxima Nova"/>
                <a:ea typeface="Proxima Nova Extrabold"/>
                <a:cs typeface="Proxima Nova Extrabold"/>
                <a:sym typeface="Proxima Nova"/>
              </a:rPr>
              <a:t> vs.</a:t>
            </a:r>
            <a:r>
              <a:rPr lang="pl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 </a:t>
            </a:r>
            <a:r>
              <a:rPr lang="pl" sz="120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získané</a:t>
            </a:r>
            <a:endParaRPr lang="pl" sz="1200" err="1">
              <a:solidFill>
                <a:schemeClr val="dk1"/>
              </a:solidFill>
              <a:latin typeface="Proxima Nova"/>
              <a:ea typeface="Proxima Nova"/>
              <a:cs typeface="Proxima Nova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5676875" y="2831564"/>
            <a:ext cx="15276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l" sz="18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4832 +</a:t>
            </a:r>
            <a:r>
              <a:rPr lang="pl" sz="12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 </a:t>
            </a:r>
            <a:br>
              <a:rPr lang="pl" sz="1200">
                <a:latin typeface="Proxima Nova Extrabold"/>
                <a:ea typeface="Proxima Nova Extrabold"/>
                <a:cs typeface="Proxima Nova Extrabold"/>
              </a:rPr>
            </a:br>
            <a:r>
              <a:rPr lang="pl" sz="1200" err="1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</a:rPr>
              <a:t>recenzí</a:t>
            </a:r>
            <a:r>
              <a:rPr lang="pl" sz="12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</a:rPr>
              <a:t> </a:t>
            </a:r>
            <a:r>
              <a:rPr lang="pl" sz="1200" err="1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</a:rPr>
              <a:t>prodejců</a:t>
            </a:r>
            <a:endParaRPr lang="pl" sz="1200">
              <a:solidFill>
                <a:schemeClr val="dk1"/>
              </a:solidFill>
              <a:latin typeface="Proxima Nova Extrabold"/>
              <a:ea typeface="Proxima Nova"/>
              <a:cs typeface="Proxima Nova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7333875" y="2831564"/>
            <a:ext cx="15276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l" sz="18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5727 +</a:t>
            </a:r>
            <a:br>
              <a:rPr lang="pl" sz="1200">
                <a:latin typeface="Proxima Nova Extrabold"/>
                <a:ea typeface="Proxima Nova Extrabold"/>
                <a:cs typeface="Proxima Nova Extrabold"/>
                <a:sym typeface="Proxima Nova"/>
              </a:rPr>
            </a:br>
            <a:r>
              <a:rPr lang="pl" sz="1200" err="1">
                <a:solidFill>
                  <a:schemeClr val="dk1"/>
                </a:solidFill>
                <a:latin typeface="Proxima Nova"/>
                <a:ea typeface="Proxima Nova Extrabold"/>
                <a:cs typeface="Proxima Nova Extrabold"/>
                <a:sym typeface="Proxima Nova"/>
              </a:rPr>
              <a:t>produktových</a:t>
            </a:r>
            <a:r>
              <a:rPr lang="pl" sz="1200">
                <a:solidFill>
                  <a:schemeClr val="dk1"/>
                </a:solidFill>
                <a:latin typeface="Proxima Nova"/>
                <a:ea typeface="Proxima Nova Extrabold"/>
                <a:cs typeface="Proxima Nova Extrabold"/>
                <a:sym typeface="Proxima Nova"/>
              </a:rPr>
              <a:t> </a:t>
            </a:r>
            <a:r>
              <a:rPr lang="pl" sz="1200" err="1">
                <a:solidFill>
                  <a:schemeClr val="dk1"/>
                </a:solidFill>
                <a:latin typeface="Proxima Nova"/>
                <a:ea typeface="Proxima Nova Extrabold"/>
                <a:cs typeface="Proxima Nova Extrabold"/>
                <a:sym typeface="Proxima Nova"/>
              </a:rPr>
              <a:t>recenzí</a:t>
            </a:r>
            <a:endParaRPr sz="1200" err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72" name="Google Shape;72;p14"/>
          <p:cNvGrpSpPr/>
          <p:nvPr/>
        </p:nvGrpSpPr>
        <p:grpSpPr>
          <a:xfrm>
            <a:off x="7333875" y="925235"/>
            <a:ext cx="1527600" cy="1053780"/>
            <a:chOff x="3975050" y="971431"/>
            <a:chExt cx="1527600" cy="1160295"/>
          </a:xfrm>
        </p:grpSpPr>
        <p:sp>
          <p:nvSpPr>
            <p:cNvPr id="73" name="Google Shape;73;p14"/>
            <p:cNvSpPr txBox="1"/>
            <p:nvPr/>
          </p:nvSpPr>
          <p:spPr>
            <a:xfrm>
              <a:off x="3975050" y="1482526"/>
              <a:ext cx="1527600" cy="64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pl" sz="1800">
                  <a:solidFill>
                    <a:schemeClr val="dk1"/>
                  </a:solidFill>
                  <a:latin typeface="Proxima Nova Extrabold"/>
                  <a:ea typeface="Proxima Nova Extrabold"/>
                  <a:cs typeface="Proxima Nova Extrabold"/>
                  <a:sym typeface="Proxima Nova Extrabold"/>
                </a:rPr>
                <a:t>10 559 +</a:t>
              </a:r>
              <a:r>
                <a:rPr lang="pl" sz="1200">
                  <a:solidFill>
                    <a:schemeClr val="dk1"/>
                  </a:solidFill>
                  <a:latin typeface="Proxima Nova Extrabold"/>
                  <a:ea typeface="Proxima Nova Extrabold"/>
                  <a:cs typeface="Proxima Nova Extrabold"/>
                  <a:sym typeface="Proxima Nova Extrabold"/>
                </a:rPr>
                <a:t> </a:t>
              </a:r>
              <a:br>
                <a:rPr lang="pl" sz="1200">
                  <a:latin typeface="Proxima Nova Extrabold"/>
                  <a:ea typeface="Proxima Nova Extrabold"/>
                  <a:cs typeface="Proxima Nova Extrabold"/>
                </a:rPr>
              </a:br>
              <a:r>
                <a:rPr lang="pl" sz="1200" err="1">
                  <a:solidFill>
                    <a:schemeClr val="dk1"/>
                  </a:solidFill>
                  <a:latin typeface="Proxima Nova Extrabold"/>
                  <a:ea typeface="Proxima Nova Extrabold"/>
                  <a:cs typeface="Proxima Nova Extrabold"/>
                </a:rPr>
                <a:t>recenzí</a:t>
              </a:r>
              <a:endParaRPr lang="pl" sz="1200" err="1">
                <a:solidFill>
                  <a:schemeClr val="dk1"/>
                </a:solidFill>
                <a:latin typeface="Proxima Nova Extrabold"/>
                <a:ea typeface="Proxima Nova"/>
                <a:cs typeface="Proxima Nova"/>
              </a:endParaRPr>
            </a:p>
          </p:txBody>
        </p:sp>
        <p:pic>
          <p:nvPicPr>
            <p:cNvPr id="74" name="Google Shape;74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68858" y="971431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14"/>
          <p:cNvSpPr txBox="1"/>
          <p:nvPr/>
        </p:nvSpPr>
        <p:spPr>
          <a:xfrm>
            <a:off x="5703325" y="1389600"/>
            <a:ext cx="16308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l" sz="18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7 </a:t>
            </a:r>
            <a:r>
              <a:rPr lang="pl" sz="1800" err="1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zemí</a:t>
            </a:r>
            <a:r>
              <a:rPr lang="pl" sz="18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 </a:t>
            </a:r>
            <a:br>
              <a:rPr lang="pl" sz="1200">
                <a:latin typeface="Proxima Nova Extrabold"/>
                <a:ea typeface="Proxima Nova Extrabold"/>
                <a:cs typeface="Proxima Nova Extrabold"/>
              </a:rPr>
            </a:br>
            <a:r>
              <a:rPr lang="pl" sz="120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pl</a:t>
            </a:r>
            <a:r>
              <a:rPr lang="pl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lang="pl" sz="120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sk</a:t>
            </a:r>
            <a:r>
              <a:rPr lang="pl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, hu, </a:t>
            </a:r>
            <a:r>
              <a:rPr lang="pl" sz="120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fr</a:t>
            </a:r>
            <a:r>
              <a:rPr lang="pl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, de, </a:t>
            </a:r>
            <a:r>
              <a:rPr lang="pl" sz="120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cz</a:t>
            </a:r>
            <a:r>
              <a:rPr lang="pl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lang="pl" sz="120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at</a:t>
            </a:r>
            <a:endParaRPr sz="1200" err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5676875" y="222150"/>
            <a:ext cx="30000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Efekty </a:t>
            </a:r>
            <a:r>
              <a:rPr lang="pl" sz="2000" err="1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spolupráce</a:t>
            </a:r>
            <a:r>
              <a:rPr lang="pl" sz="20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: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2823325" y="2972275"/>
            <a:ext cx="2880000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6BF25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437450" y="1432350"/>
            <a:ext cx="4495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l" sz="1500" i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“Spolehliverecenze.cz pro nás implementovala  systém doporučení na 7 trzích. Na 6ti šlo vše hladce a na jednom bylo potřeba kvůli technickým problémům povolat specialisty, což zařídily také Spolehliverecenze.cz, a i zde se ve finále implementace zdárně povedla. </a:t>
            </a:r>
            <a:r>
              <a:rPr lang="pl" sz="1500" b="1" i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Co se týká prodejů a konverzí, hodnotíme pozitivní dopad zavedeného nástroje na cca 10-15% zvýšení. Doporučuji”</a:t>
            </a:r>
            <a:endParaRPr lang="cs-CZ" sz="1500" b="1" i="1">
              <a:solidFill>
                <a:schemeClr val="dk1"/>
              </a:solidFill>
              <a:latin typeface="Rubik"/>
              <a:ea typeface="Rubik"/>
              <a:cs typeface="Rubik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1115100" y="3882100"/>
            <a:ext cx="30000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Marcin Sznajder</a:t>
            </a:r>
            <a:endParaRPr sz="1500">
              <a:solidFill>
                <a:schemeClr val="dk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algn="ctr"/>
            <a:r>
              <a:rPr lang="pl" sz="900" err="1">
                <a:solidFill>
                  <a:srgbClr val="999999"/>
                </a:solidFill>
                <a:latin typeface="Proxima Nova"/>
                <a:sym typeface="Proxima Nova"/>
              </a:rPr>
              <a:t>Místopředseda</a:t>
            </a:r>
            <a:r>
              <a:rPr lang="pl" sz="900">
                <a:solidFill>
                  <a:srgbClr val="999999"/>
                </a:solidFill>
                <a:latin typeface="Proxima Nova"/>
                <a:sym typeface="Proxima Nova"/>
              </a:rPr>
              <a:t> </a:t>
            </a:r>
            <a:r>
              <a:rPr lang="pl" sz="900" err="1">
                <a:solidFill>
                  <a:srgbClr val="999999"/>
                </a:solidFill>
                <a:latin typeface="Proxima Nova"/>
                <a:sym typeface="Proxima Nova"/>
              </a:rPr>
              <a:t>představenstva</a:t>
            </a:r>
            <a:r>
              <a:rPr lang="pl" sz="900">
                <a:solidFill>
                  <a:srgbClr val="999999"/>
                </a:solidFill>
                <a:latin typeface="Proxima Nova"/>
                <a:sym typeface="Proxima Nova"/>
              </a:rPr>
              <a:t>, </a:t>
            </a:r>
            <a:r>
              <a:rPr lang="pl" sz="900" err="1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rPr>
              <a:t>Primagran</a:t>
            </a:r>
            <a:endParaRPr sz="900" err="1">
              <a:solidFill>
                <a:srgbClr val="999999"/>
              </a:solidFill>
              <a:latin typeface="Proxima Nova"/>
              <a:ea typeface="Proxima Nova"/>
              <a:cs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6BF25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8725" y="900450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8725" y="2266063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27675" y="2225550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27675" y="3684175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48713" y="3684175"/>
            <a:ext cx="540000" cy="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43B7C5-48FC-46A9-B9A2-8BB5333C04AB}"/>
              </a:ext>
            </a:extLst>
          </p:cNvPr>
          <p:cNvSpPr txBox="1"/>
          <p:nvPr/>
        </p:nvSpPr>
        <p:spPr>
          <a:xfrm>
            <a:off x="2150436" y="-2658"/>
            <a:ext cx="607916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F6BF25"/>
                </a:solidFill>
                <a:latin typeface="Proxima Nova Extrabold"/>
              </a:rPr>
              <a:t>"</a:t>
            </a:r>
            <a:r>
              <a:rPr lang="en-US" sz="3000" err="1">
                <a:solidFill>
                  <a:srgbClr val="F6BF25"/>
                </a:solidFill>
                <a:latin typeface="Proxima Nova Extrabold"/>
              </a:rPr>
              <a:t>Zlaté</a:t>
            </a:r>
            <a:r>
              <a:rPr lang="en-US" sz="3000">
                <a:solidFill>
                  <a:srgbClr val="F6BF25"/>
                </a:solidFill>
                <a:latin typeface="Proxima Nova Extrabold"/>
              </a:rPr>
              <a:t> </a:t>
            </a:r>
            <a:r>
              <a:rPr lang="en-US" sz="3000" err="1">
                <a:solidFill>
                  <a:srgbClr val="F6BF25"/>
                </a:solidFill>
                <a:latin typeface="Proxima Nova Extrabold"/>
              </a:rPr>
              <a:t>hvězdičky</a:t>
            </a:r>
            <a:r>
              <a:rPr lang="en-US" sz="3000">
                <a:solidFill>
                  <a:srgbClr val="F6BF25"/>
                </a:solidFill>
                <a:latin typeface="Proxima Nova Extrabold"/>
              </a:rPr>
              <a:t>" </a:t>
            </a:r>
            <a:r>
              <a:rPr lang="pl" sz="3000">
                <a:solidFill>
                  <a:schemeClr val="dk1"/>
                </a:solidFill>
                <a:latin typeface="Proxima Nova Extrabold"/>
              </a:rPr>
              <a:t>v Google</a:t>
            </a:r>
          </a:p>
        </p:txBody>
      </p:sp>
      <p:pic>
        <p:nvPicPr>
          <p:cNvPr id="3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C3E7123C-7C35-40C5-8CF8-9BCC9E119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5" y="621665"/>
            <a:ext cx="3449637" cy="979171"/>
          </a:xfrm>
          <a:prstGeom prst="rect">
            <a:avLst/>
          </a:prstGeom>
        </p:spPr>
      </p:pic>
      <p:pic>
        <p:nvPicPr>
          <p:cNvPr id="5" name="Obraz 5" descr="Obraz zawierający tekst, wewnątrz, zrzut ekranu&#10;&#10;Opis wygenerowany automatycznie">
            <a:extLst>
              <a:ext uri="{FF2B5EF4-FFF2-40B4-BE49-F238E27FC236}">
                <a16:creationId xmlns:a16="http://schemas.microsoft.com/office/drawing/2014/main" id="{6CA32726-8330-4525-AC0E-1784D2E77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67" y="2874227"/>
            <a:ext cx="3490048" cy="796709"/>
          </a:xfrm>
          <a:prstGeom prst="rect">
            <a:avLst/>
          </a:prstGeom>
        </p:spPr>
      </p:pic>
      <p:pic>
        <p:nvPicPr>
          <p:cNvPr id="6" name="Obraz 6" descr="Obraz zawierający tekst, wewnątrz, zrzut ekranu&#10;&#10;Opis wygenerowany automatycznie">
            <a:extLst>
              <a:ext uri="{FF2B5EF4-FFF2-40B4-BE49-F238E27FC236}">
                <a16:creationId xmlns:a16="http://schemas.microsoft.com/office/drawing/2014/main" id="{93132794-D6C8-49CF-AC87-F1FB8DAA4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718" y="1848138"/>
            <a:ext cx="3548495" cy="830262"/>
          </a:xfrm>
          <a:prstGeom prst="rect">
            <a:avLst/>
          </a:prstGeom>
        </p:spPr>
      </p:pic>
      <p:pic>
        <p:nvPicPr>
          <p:cNvPr id="7" name="Obraz 7" descr="Obraz zawierający tekst, wewnątrz, zrzut ekranu&#10;&#10;Opis wygenerowany automatycznie">
            <a:extLst>
              <a:ext uri="{FF2B5EF4-FFF2-40B4-BE49-F238E27FC236}">
                <a16:creationId xmlns:a16="http://schemas.microsoft.com/office/drawing/2014/main" id="{62B282B1-4ABD-48FA-A9C1-6D2BC44A1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235" y="3913332"/>
            <a:ext cx="3723842" cy="869228"/>
          </a:xfrm>
          <a:prstGeom prst="rect">
            <a:avLst/>
          </a:prstGeom>
        </p:spPr>
      </p:pic>
      <p:pic>
        <p:nvPicPr>
          <p:cNvPr id="8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47F3C331-C3C7-4DA3-A1E2-C2E7819FCE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8871" y="621727"/>
            <a:ext cx="3548496" cy="3971481"/>
          </a:xfrm>
          <a:prstGeom prst="rect">
            <a:avLst/>
          </a:prstGeom>
        </p:spPr>
      </p:pic>
      <p:pic>
        <p:nvPicPr>
          <p:cNvPr id="9" name="Obraz 9">
            <a:extLst>
              <a:ext uri="{FF2B5EF4-FFF2-40B4-BE49-F238E27FC236}">
                <a16:creationId xmlns:a16="http://schemas.microsoft.com/office/drawing/2014/main" id="{EEC84238-5523-4852-97AB-69D5B919E1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1598" y="1228391"/>
            <a:ext cx="3119870" cy="22126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/>
        </p:nvSpPr>
        <p:spPr>
          <a:xfrm>
            <a:off x="430125" y="414800"/>
            <a:ext cx="62832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EFEKTY</a:t>
            </a:r>
            <a:r>
              <a:rPr lang="pl" sz="2000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 </a:t>
            </a:r>
            <a:r>
              <a:rPr lang="pl" sz="3000">
                <a:solidFill>
                  <a:srgbClr val="F6BF25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SPOLUPRÁCE</a:t>
            </a:r>
            <a:endParaRPr sz="3000">
              <a:solidFill>
                <a:srgbClr val="F6BF2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373844" y="3023719"/>
            <a:ext cx="1777236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l" sz="1800" err="1">
                <a:solidFill>
                  <a:schemeClr val="dk1"/>
                </a:solidFill>
                <a:latin typeface="Proxima Nova Extrabold"/>
              </a:rPr>
              <a:t>Cílená</a:t>
            </a:r>
            <a:r>
              <a:rPr lang="pl" sz="1800">
                <a:solidFill>
                  <a:schemeClr val="dk1"/>
                </a:solidFill>
                <a:latin typeface="Proxima Nova Extrabold"/>
              </a:rPr>
              <a:t> </a:t>
            </a:r>
            <a:r>
              <a:rPr lang="pl" sz="1800" err="1">
                <a:solidFill>
                  <a:schemeClr val="dk1"/>
                </a:solidFill>
                <a:latin typeface="Proxima Nova Extrabold"/>
              </a:rPr>
              <a:t>implementace</a:t>
            </a:r>
            <a:endParaRPr lang="pl" sz="1800">
              <a:solidFill>
                <a:schemeClr val="dk1"/>
              </a:solidFill>
              <a:latin typeface="Proxima Nova Extrabold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487150" y="4335668"/>
            <a:ext cx="1898681" cy="642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l" sz="1800" err="1">
                <a:solidFill>
                  <a:schemeClr val="dk1"/>
                </a:solidFill>
                <a:latin typeface="Proxima Nova Extrabold"/>
                <a:sym typeface="Proxima Nova Extrabold"/>
              </a:rPr>
              <a:t>Webové</a:t>
            </a:r>
            <a:r>
              <a:rPr lang="pl" sz="1800">
                <a:solidFill>
                  <a:schemeClr val="dk1"/>
                </a:solidFill>
                <a:latin typeface="Proxima Nova Extrabold"/>
                <a:sym typeface="Proxima Nova Extrabold"/>
              </a:rPr>
              <a:t> </a:t>
            </a:r>
            <a:r>
              <a:rPr lang="pl" sz="1800" err="1">
                <a:solidFill>
                  <a:schemeClr val="dk1"/>
                </a:solidFill>
                <a:latin typeface="Proxima Nova Extrabold"/>
                <a:sym typeface="Proxima Nova Extrabold"/>
              </a:rPr>
              <a:t>stránky</a:t>
            </a:r>
            <a:r>
              <a:rPr lang="pl" sz="1800">
                <a:solidFill>
                  <a:schemeClr val="dk1"/>
                </a:solidFill>
                <a:latin typeface="Proxima Nova Extrabold"/>
                <a:sym typeface="Proxima Nova Extrabold"/>
              </a:rPr>
              <a:t> </a:t>
            </a:r>
            <a:r>
              <a:rPr lang="pl" sz="1200" err="1">
                <a:solidFill>
                  <a:schemeClr val="dk1"/>
                </a:solidFill>
                <a:latin typeface="Proxima Nova"/>
                <a:sym typeface="Proxima Nova Extrabold"/>
              </a:rPr>
              <a:t>třetích</a:t>
            </a:r>
            <a:r>
              <a:rPr lang="pl" sz="1200">
                <a:solidFill>
                  <a:schemeClr val="dk1"/>
                </a:solidFill>
                <a:latin typeface="Proxima Nova"/>
                <a:sym typeface="Proxima Nova Extrabold"/>
              </a:rPr>
              <a:t> </a:t>
            </a:r>
            <a:r>
              <a:rPr lang="pl" sz="1200" err="1">
                <a:solidFill>
                  <a:schemeClr val="dk1"/>
                </a:solidFill>
                <a:latin typeface="Proxima Nova"/>
                <a:sym typeface="Proxima Nova Extrabold"/>
              </a:rPr>
              <a:t>stran</a:t>
            </a:r>
            <a:endParaRPr lang="cs-CZ" sz="1200">
              <a:solidFill>
                <a:schemeClr val="dk1"/>
              </a:solidFill>
              <a:latin typeface="Proxima Nova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2539400" y="4327200"/>
            <a:ext cx="15915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l" sz="18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97% </a:t>
            </a:r>
            <a:endParaRPr sz="1800">
              <a:solidFill>
                <a:schemeClr val="dk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algn="ctr"/>
            <a:r>
              <a:rPr lang="pl" sz="1200">
                <a:solidFill>
                  <a:schemeClr val="dk1"/>
                </a:solidFill>
                <a:latin typeface="Proxima Nova Extrabold"/>
                <a:ea typeface="Proxima Nova"/>
                <a:cs typeface="Proxima Nova"/>
                <a:sym typeface="Proxima Nova Extrabold"/>
              </a:rPr>
              <a:t> </a:t>
            </a:r>
            <a:r>
              <a:rPr lang="pl" sz="1200">
                <a:solidFill>
                  <a:schemeClr val="dk1"/>
                </a:solidFill>
                <a:latin typeface="Proxima Nova Extrabold"/>
                <a:ea typeface="Proxima Nova"/>
                <a:cs typeface="Proxima Nova"/>
                <a:sym typeface="Proxima Nova"/>
              </a:rPr>
              <a:t> </a:t>
            </a:r>
            <a:r>
              <a:rPr lang="pl" sz="120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pozitivních</a:t>
            </a:r>
            <a:r>
              <a:rPr lang="pl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pl" sz="120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recenzí</a:t>
            </a:r>
            <a:endParaRPr sz="1200" err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2608413" y="2988000"/>
            <a:ext cx="15276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l" sz="1800" err="1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Widgety</a:t>
            </a:r>
            <a:r>
              <a:rPr lang="pl" sz="18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 </a:t>
            </a:r>
            <a:endParaRPr sz="1800">
              <a:solidFill>
                <a:schemeClr val="dk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(recenze na www)</a:t>
            </a: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489050" y="1647464"/>
            <a:ext cx="15276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6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6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Rich Snippets</a:t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PLA, Google ADS, SEO</a:t>
            </a: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8633" y="1080000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6539" y="1080000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/>
        </p:nvSpPr>
        <p:spPr>
          <a:xfrm>
            <a:off x="2499075" y="1648800"/>
            <a:ext cx="19161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6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Retroactive / Import / Pop-up / e-mail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8625" y="3795750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65150" y="3794400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82850" y="2515188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14375" y="2516400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/>
        </p:nvSpPr>
        <p:spPr>
          <a:xfrm>
            <a:off x="6524075" y="7672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6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vs KONKURENCE</a:t>
            </a:r>
            <a:endParaRPr b="1"/>
          </a:p>
        </p:txBody>
      </p:sp>
      <p:pic>
        <p:nvPicPr>
          <p:cNvPr id="2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33F98A6-0268-4431-A14E-7D143F8945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7775" y="540047"/>
            <a:ext cx="2028825" cy="485036"/>
          </a:xfrm>
          <a:prstGeom prst="rect">
            <a:avLst/>
          </a:prstGeom>
        </p:spPr>
      </p:pic>
      <p:pic>
        <p:nvPicPr>
          <p:cNvPr id="4" name="Obraz 4">
            <a:extLst>
              <a:ext uri="{FF2B5EF4-FFF2-40B4-BE49-F238E27FC236}">
                <a16:creationId xmlns:a16="http://schemas.microsoft.com/office/drawing/2014/main" id="{463FBEB6-6CC4-4603-8F6D-7217801FF4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5043" y="1363610"/>
            <a:ext cx="4711699" cy="3395995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/>
        </p:nvSpPr>
        <p:spPr>
          <a:xfrm>
            <a:off x="7276013" y="3553977"/>
            <a:ext cx="1590000" cy="10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l" sz="800">
                <a:ea typeface="Proxima Nova"/>
                <a:sym typeface="Proxima Nova"/>
              </a:rPr>
              <a:t>a na Google (produktové reklamy, textové reklamy, organické výsledky)</a:t>
            </a:r>
            <a:endParaRPr lang="cs-CZ"/>
          </a:p>
        </p:txBody>
      </p:sp>
      <p:sp>
        <p:nvSpPr>
          <p:cNvPr id="123" name="Google Shape;123;p17"/>
          <p:cNvSpPr txBox="1"/>
          <p:nvPr/>
        </p:nvSpPr>
        <p:spPr>
          <a:xfrm>
            <a:off x="110875" y="3553964"/>
            <a:ext cx="1591200" cy="10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l" sz="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Integrace Spolehiverecenze.cz s PrestaShopem na základě hotového plug-inu.</a:t>
            </a:r>
            <a:endParaRPr sz="9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1549663" y="3555870"/>
            <a:ext cx="1591200" cy="10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l" sz="800">
                <a:solidFill>
                  <a:schemeClr val="dk1"/>
                </a:solidFill>
                <a:latin typeface="Proxima Nova"/>
                <a:sym typeface="Proxima Nova"/>
              </a:rPr>
              <a:t>Systém Spolehliverecenze.cz </a:t>
            </a:r>
            <a:br>
              <a:rPr lang="pl" sz="800">
                <a:solidFill>
                  <a:schemeClr val="dk1"/>
                </a:solidFill>
                <a:latin typeface="Proxima Nova"/>
                <a:sym typeface="Proxima Nova"/>
              </a:rPr>
            </a:br>
            <a:r>
              <a:rPr lang="pl" sz="800">
                <a:solidFill>
                  <a:schemeClr val="dk1"/>
                </a:solidFill>
                <a:latin typeface="Proxima Nova"/>
                <a:sym typeface="Proxima Nova"/>
              </a:rPr>
              <a:t>automaticky stahuje údaje o objednávkách, na základě kterých připravuje dotazníky a e-maily</a:t>
            </a:r>
            <a:endParaRPr lang="cs-CZ" sz="800">
              <a:solidFill>
                <a:schemeClr val="dk1"/>
              </a:solidFill>
              <a:latin typeface="Proxima Nova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2988475" y="3553975"/>
            <a:ext cx="1591200" cy="10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l" sz="800">
                <a:ea typeface="Proxima Nova"/>
                <a:sym typeface="Proxima Nova"/>
              </a:rPr>
              <a:t>Získané recenze jsou odesílány do panelu Spolehliverecenze.cz a odtud automaticky na všechna důležitá místa:</a:t>
            </a:r>
            <a:endParaRPr lang="cs-CZ"/>
          </a:p>
        </p:txBody>
      </p:sp>
      <p:sp>
        <p:nvSpPr>
          <p:cNvPr id="126" name="Google Shape;126;p17"/>
          <p:cNvSpPr txBox="1"/>
          <p:nvPr/>
        </p:nvSpPr>
        <p:spPr>
          <a:xfrm>
            <a:off x="4412838" y="3554821"/>
            <a:ext cx="1591200" cy="10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l" sz="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Recenze prodejce do “widgetu prodejce”</a:t>
            </a:r>
            <a:br>
              <a:rPr lang="pl" sz="800">
                <a:latin typeface="Proxima Nova"/>
                <a:ea typeface="Proxima Nova"/>
                <a:cs typeface="Proxima Nova"/>
              </a:rPr>
            </a:br>
            <a:endParaRPr sz="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5869975" y="3557869"/>
            <a:ext cx="1410000" cy="10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l" sz="800">
                <a:solidFill>
                  <a:schemeClr val="dk1"/>
                </a:solidFill>
                <a:latin typeface="Proxima Nova"/>
                <a:sym typeface="Proxima Nova"/>
              </a:rPr>
              <a:t>Recenze produktů na produktové karty</a:t>
            </a:r>
            <a:endParaRPr lang="pl" sz="800">
              <a:solidFill>
                <a:schemeClr val="dk1"/>
              </a:solidFill>
              <a:latin typeface="Proxima Nova"/>
            </a:endParaRPr>
          </a:p>
        </p:txBody>
      </p:sp>
      <p:pic>
        <p:nvPicPr>
          <p:cNvPr id="128" name="Google Shape;12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463" y="3100486"/>
            <a:ext cx="288000" cy="32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3263" y="3104174"/>
            <a:ext cx="324000" cy="3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2050" y="3106336"/>
            <a:ext cx="324000" cy="311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46438" y="3114561"/>
            <a:ext cx="324000" cy="295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39713" y="3106336"/>
            <a:ext cx="324000" cy="311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22988" y="3107411"/>
            <a:ext cx="324000" cy="30942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/>
          <p:nvPr/>
        </p:nvSpPr>
        <p:spPr>
          <a:xfrm>
            <a:off x="1389175" y="3248540"/>
            <a:ext cx="455400" cy="3600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7"/>
          <p:cNvSpPr/>
          <p:nvPr/>
        </p:nvSpPr>
        <p:spPr>
          <a:xfrm>
            <a:off x="2836950" y="3248540"/>
            <a:ext cx="455400" cy="3600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7"/>
          <p:cNvSpPr/>
          <p:nvPr/>
        </p:nvSpPr>
        <p:spPr>
          <a:xfrm>
            <a:off x="4268550" y="3248540"/>
            <a:ext cx="455400" cy="3600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7"/>
          <p:cNvSpPr/>
          <p:nvPr/>
        </p:nvSpPr>
        <p:spPr>
          <a:xfrm>
            <a:off x="5727375" y="3248540"/>
            <a:ext cx="455400" cy="36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7"/>
          <p:cNvSpPr/>
          <p:nvPr/>
        </p:nvSpPr>
        <p:spPr>
          <a:xfrm>
            <a:off x="7165663" y="3248540"/>
            <a:ext cx="455400" cy="36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7"/>
          <p:cNvSpPr txBox="1"/>
          <p:nvPr/>
        </p:nvSpPr>
        <p:spPr>
          <a:xfrm>
            <a:off x="3072000" y="197175"/>
            <a:ext cx="30000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l" sz="3000">
                <a:solidFill>
                  <a:srgbClr val="F6BF25"/>
                </a:solidFill>
                <a:latin typeface="Proxima Nova Extrabold"/>
                <a:sym typeface="Proxima Nova Extrabold"/>
              </a:rPr>
              <a:t>INTEGRACE</a:t>
            </a:r>
            <a:endParaRPr sz="3000"/>
          </a:p>
        </p:txBody>
      </p:sp>
      <p:pic>
        <p:nvPicPr>
          <p:cNvPr id="152" name="Google Shape;152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11975" y="4194807"/>
            <a:ext cx="1132024" cy="948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1AA2B90A-65A0-4D1B-9611-348316E865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8251" y="1469802"/>
            <a:ext cx="1892447" cy="1483022"/>
          </a:xfrm>
          <a:prstGeom prst="rect">
            <a:avLst/>
          </a:prstGeom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id="{C075C8CD-128E-48AD-AAC3-2EAD40BD16A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73" t="7480" r="3642" b="2362"/>
          <a:stretch/>
        </p:blipFill>
        <p:spPr>
          <a:xfrm>
            <a:off x="4798002" y="1370404"/>
            <a:ext cx="1873260" cy="1540262"/>
          </a:xfrm>
          <a:prstGeom prst="rect">
            <a:avLst/>
          </a:prstGeom>
        </p:spPr>
      </p:pic>
      <p:pic>
        <p:nvPicPr>
          <p:cNvPr id="9" name="Obraz 9">
            <a:extLst>
              <a:ext uri="{FF2B5EF4-FFF2-40B4-BE49-F238E27FC236}">
                <a16:creationId xmlns:a16="http://schemas.microsoft.com/office/drawing/2014/main" id="{FA34F7FA-76DD-4D0F-ADFE-9549F053A9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73036" y="1331437"/>
            <a:ext cx="2022329" cy="1597400"/>
          </a:xfrm>
          <a:prstGeom prst="rect">
            <a:avLst/>
          </a:prstGeom>
        </p:spPr>
      </p:pic>
      <p:pic>
        <p:nvPicPr>
          <p:cNvPr id="10" name="Obraz 10">
            <a:extLst>
              <a:ext uri="{FF2B5EF4-FFF2-40B4-BE49-F238E27FC236}">
                <a16:creationId xmlns:a16="http://schemas.microsoft.com/office/drawing/2014/main" id="{2EB798ED-4B91-4792-BB76-BF581C8D50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0201" y="1285018"/>
            <a:ext cx="1846983" cy="16447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/>
          <p:nvPr/>
        </p:nvSpPr>
        <p:spPr>
          <a:xfrm>
            <a:off x="3097977" y="-43115"/>
            <a:ext cx="30000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l" sz="3000">
                <a:solidFill>
                  <a:srgbClr val="F6BF25"/>
                </a:solidFill>
                <a:latin typeface="Proxima Nova Extrabold"/>
                <a:sym typeface="Proxima Nova Extrabold"/>
              </a:rPr>
              <a:t>INTEGRACE</a:t>
            </a:r>
            <a:endParaRPr sz="3000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E18D53E8-E36A-3F40-988F-643F9D61882B}"/>
              </a:ext>
            </a:extLst>
          </p:cNvPr>
          <p:cNvGrpSpPr/>
          <p:nvPr/>
        </p:nvGrpSpPr>
        <p:grpSpPr>
          <a:xfrm>
            <a:off x="69559" y="701751"/>
            <a:ext cx="3499929" cy="4845851"/>
            <a:chOff x="6014246" y="323013"/>
            <a:chExt cx="3499929" cy="4845851"/>
          </a:xfrm>
        </p:grpSpPr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2170100E-1272-7F4D-AF1A-697B7A798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4246" y="2712309"/>
              <a:ext cx="3499929" cy="2456555"/>
            </a:xfrm>
            <a:prstGeom prst="rect">
              <a:avLst/>
            </a:prstGeom>
          </p:spPr>
        </p:pic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C8528D88-4936-FD40-91DB-79F5FF2CF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72000" y="323013"/>
              <a:ext cx="3062179" cy="2385117"/>
            </a:xfrm>
            <a:prstGeom prst="rect">
              <a:avLst/>
            </a:prstGeom>
          </p:spPr>
        </p:pic>
      </p:grpSp>
      <p:pic>
        <p:nvPicPr>
          <p:cNvPr id="29" name="Obraz 2" descr="Obraz zawierający tekst, zrzut ekranu, parking&#10;&#10;Opis wygenerowany automatycznie">
            <a:extLst>
              <a:ext uri="{FF2B5EF4-FFF2-40B4-BE49-F238E27FC236}">
                <a16:creationId xmlns:a16="http://schemas.microsoft.com/office/drawing/2014/main" id="{B5E71742-CA3D-419F-8A60-53648AC59A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10" t="-75" r="5593" b="82971"/>
          <a:stretch/>
        </p:blipFill>
        <p:spPr>
          <a:xfrm>
            <a:off x="3720669" y="1850283"/>
            <a:ext cx="5299001" cy="301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46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/>
          <p:nvPr/>
        </p:nvSpPr>
        <p:spPr>
          <a:xfrm>
            <a:off x="1825091" y="-36621"/>
            <a:ext cx="4883352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l" sz="3000">
                <a:solidFill>
                  <a:srgbClr val="F6BF25"/>
                </a:solidFill>
                <a:latin typeface="Proxima Nova Extrabold"/>
                <a:sym typeface="Proxima Nova Extrabold"/>
              </a:rPr>
              <a:t>INTEGRACE - </a:t>
            </a:r>
            <a:r>
              <a:rPr lang="pl-PL" sz="3000">
                <a:sym typeface="Proxima Nova Extrabold"/>
              </a:rPr>
              <a:t>certifikát</a:t>
            </a:r>
            <a:endParaRPr lang="pl" sz="3000"/>
          </a:p>
          <a:p>
            <a:pPr algn="ctr"/>
            <a:endParaRPr lang="pl" sz="3000">
              <a:solidFill>
                <a:srgbClr val="F6BF25"/>
              </a:solidFill>
              <a:latin typeface="Proxima Nova Extrabold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790E5D8-F31E-6244-A8A4-06D1E777CB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93" t="1763" r="15693" b="73751"/>
          <a:stretch/>
        </p:blipFill>
        <p:spPr>
          <a:xfrm>
            <a:off x="1980768" y="1792143"/>
            <a:ext cx="3664586" cy="3247183"/>
          </a:xfrm>
          <a:prstGeom prst="rect">
            <a:avLst/>
          </a:prstGeom>
        </p:spPr>
      </p:pic>
      <p:pic>
        <p:nvPicPr>
          <p:cNvPr id="9" name="Obraz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18F32B1-4052-4E07-BD1B-293D9F25AF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60" t="1284" r="13924"/>
          <a:stretch/>
        </p:blipFill>
        <p:spPr>
          <a:xfrm>
            <a:off x="188336" y="104198"/>
            <a:ext cx="1487164" cy="5039019"/>
          </a:xfrm>
          <a:prstGeom prst="rect">
            <a:avLst/>
          </a:prstGeom>
        </p:spPr>
      </p:pic>
      <p:pic>
        <p:nvPicPr>
          <p:cNvPr id="10" name="Obraz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A217F8E-264A-4280-AB6D-00E0AD95C7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7" t="83718" r="15000"/>
          <a:stretch/>
        </p:blipFill>
        <p:spPr>
          <a:xfrm>
            <a:off x="5900203" y="3162445"/>
            <a:ext cx="3180666" cy="183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6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/>
          <p:nvPr/>
        </p:nvSpPr>
        <p:spPr>
          <a:xfrm>
            <a:off x="5339775" y="0"/>
            <a:ext cx="3804300" cy="5150400"/>
          </a:xfrm>
          <a:prstGeom prst="rect">
            <a:avLst/>
          </a:prstGeom>
          <a:solidFill>
            <a:srgbClr val="F6BF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8"/>
          <p:cNvSpPr txBox="1"/>
          <p:nvPr/>
        </p:nvSpPr>
        <p:spPr>
          <a:xfrm>
            <a:off x="353929" y="338601"/>
            <a:ext cx="46905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l" sz="2000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PROČ JSOU </a:t>
            </a:r>
            <a:r>
              <a:rPr lang="pl" sz="2000">
                <a:solidFill>
                  <a:srgbClr val="F6BF25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RECENZE DŮLEŽITÉ?</a:t>
            </a:r>
            <a:endParaRPr sz="2000">
              <a:solidFill>
                <a:srgbClr val="F6BF2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353925" y="677150"/>
            <a:ext cx="46905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l" sz="1200" b="1">
                <a:ea typeface="Rubik"/>
                <a:sym typeface="Rubik"/>
              </a:rPr>
              <a:t>Online recenze ovlivňují rozhodovací proces zákazníka</a:t>
            </a:r>
            <a:r>
              <a:rPr lang="pl" sz="1200">
                <a:ea typeface="Rubik"/>
                <a:sym typeface="Rubik"/>
              </a:rPr>
              <a:t> a marketingové ukazatele, proto je tak důležité je sbírat, prezentovat a odesílat do Googlu.</a:t>
            </a:r>
            <a:endParaRPr lang="cs-CZ"/>
          </a:p>
        </p:txBody>
      </p:sp>
      <p:sp>
        <p:nvSpPr>
          <p:cNvPr id="161" name="Google Shape;161;p18"/>
          <p:cNvSpPr txBox="1"/>
          <p:nvPr/>
        </p:nvSpPr>
        <p:spPr>
          <a:xfrm>
            <a:off x="5875250" y="412988"/>
            <a:ext cx="13989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200" b="1">
                <a:latin typeface="Rubik"/>
                <a:ea typeface="Rubik"/>
                <a:cs typeface="Rubik"/>
                <a:sym typeface="Rubik"/>
              </a:rPr>
              <a:t>92</a:t>
            </a:r>
            <a:r>
              <a:rPr lang="pl" sz="2200" b="1">
                <a:latin typeface="Rubik"/>
                <a:ea typeface="Rubik"/>
                <a:cs typeface="Rubik"/>
                <a:sym typeface="Rubik"/>
              </a:rPr>
              <a:t>%</a:t>
            </a:r>
            <a:endParaRPr sz="2200">
              <a:solidFill>
                <a:srgbClr val="F6BF25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2" name="Google Shape;162;p18"/>
          <p:cNvSpPr txBox="1"/>
          <p:nvPr/>
        </p:nvSpPr>
        <p:spPr>
          <a:xfrm>
            <a:off x="5875250" y="921945"/>
            <a:ext cx="30891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l" sz="1200">
                <a:ea typeface="Rubik"/>
                <a:sym typeface="Rubik"/>
              </a:rPr>
              <a:t>zákazníků připouští, že jejich nákupní rozhodnutí </a:t>
            </a:r>
            <a:r>
              <a:rPr lang="pl" sz="1200" b="1">
                <a:ea typeface="Rubik"/>
                <a:sym typeface="Rubik"/>
              </a:rPr>
              <a:t>ovlivňují recenze dostupné na internetu</a:t>
            </a:r>
            <a:endParaRPr lang="cs-CZ" b="1"/>
          </a:p>
        </p:txBody>
      </p:sp>
      <p:sp>
        <p:nvSpPr>
          <p:cNvPr id="163" name="Google Shape;163;p18"/>
          <p:cNvSpPr txBox="1"/>
          <p:nvPr/>
        </p:nvSpPr>
        <p:spPr>
          <a:xfrm>
            <a:off x="5875250" y="1769870"/>
            <a:ext cx="13989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100" b="1">
                <a:latin typeface="Rubik"/>
                <a:ea typeface="Rubik"/>
                <a:cs typeface="Rubik"/>
                <a:sym typeface="Rubik"/>
              </a:rPr>
              <a:t>84</a:t>
            </a:r>
            <a:r>
              <a:rPr lang="pl" sz="2100" b="1">
                <a:latin typeface="Rubik"/>
                <a:ea typeface="Rubik"/>
                <a:cs typeface="Rubik"/>
                <a:sym typeface="Rubik"/>
              </a:rPr>
              <a:t>%</a:t>
            </a:r>
            <a:endParaRPr sz="2100">
              <a:solidFill>
                <a:srgbClr val="F6BF25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5875250" y="2322823"/>
            <a:ext cx="24057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l" sz="1200">
                <a:sym typeface="Rubik"/>
              </a:rPr>
              <a:t>kupující důvěřují </a:t>
            </a:r>
            <a:r>
              <a:rPr lang="pl" sz="1200" b="1">
                <a:sym typeface="Rubik"/>
              </a:rPr>
              <a:t>názorům zveřejněným v obchodě</a:t>
            </a:r>
            <a:r>
              <a:rPr lang="pl" sz="1200">
                <a:sym typeface="Rubik"/>
              </a:rPr>
              <a:t> stejně jako recenzím svých známých</a:t>
            </a:r>
            <a:endParaRPr lang="cs-CZ"/>
          </a:p>
        </p:txBody>
      </p:sp>
      <p:sp>
        <p:nvSpPr>
          <p:cNvPr id="165" name="Google Shape;165;p18"/>
          <p:cNvSpPr txBox="1"/>
          <p:nvPr/>
        </p:nvSpPr>
        <p:spPr>
          <a:xfrm>
            <a:off x="5875250" y="3143700"/>
            <a:ext cx="17430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000" b="1">
                <a:latin typeface="Rubik"/>
                <a:ea typeface="Rubik"/>
                <a:cs typeface="Rubik"/>
                <a:sym typeface="Rubik"/>
              </a:rPr>
              <a:t>380</a:t>
            </a:r>
            <a:r>
              <a:rPr lang="pl" sz="2000" b="1">
                <a:latin typeface="Rubik"/>
                <a:ea typeface="Rubik"/>
                <a:cs typeface="Rubik"/>
                <a:sym typeface="Rubik"/>
              </a:rPr>
              <a:t>%</a:t>
            </a:r>
            <a:endParaRPr sz="2000">
              <a:solidFill>
                <a:srgbClr val="F6BF25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5875250" y="3795102"/>
            <a:ext cx="26694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l" sz="1100">
                <a:ea typeface="Rubik"/>
                <a:sym typeface="Rubik"/>
              </a:rPr>
              <a:t>O tolik se v průměru zvyšuje prodej produktu, </a:t>
            </a:r>
            <a:r>
              <a:rPr lang="pl" sz="1100" err="1">
                <a:ea typeface="Rubik"/>
                <a:sym typeface="Rubik"/>
              </a:rPr>
              <a:t>pokud</a:t>
            </a:r>
            <a:r>
              <a:rPr lang="pl" sz="1100">
                <a:ea typeface="Rubik"/>
                <a:sym typeface="Rubik"/>
              </a:rPr>
              <a:t> </a:t>
            </a:r>
            <a:r>
              <a:rPr lang="pl" sz="1100" err="1">
                <a:ea typeface="Rubik"/>
                <a:sym typeface="Rubik"/>
              </a:rPr>
              <a:t>má</a:t>
            </a:r>
            <a:r>
              <a:rPr lang="pl" sz="1100">
                <a:ea typeface="Rubik"/>
                <a:sym typeface="Rubik"/>
              </a:rPr>
              <a:t> na </a:t>
            </a:r>
            <a:r>
              <a:rPr lang="pl" sz="1100" err="1">
                <a:ea typeface="Rubik"/>
                <a:sym typeface="Rubik"/>
              </a:rPr>
              <a:t>kartě</a:t>
            </a:r>
            <a:r>
              <a:rPr lang="pl" sz="1100">
                <a:ea typeface="Rubik"/>
                <a:sym typeface="Rubik"/>
              </a:rPr>
              <a:t> produktu </a:t>
            </a:r>
            <a:r>
              <a:rPr lang="pl" sz="1100" b="1" err="1">
                <a:ea typeface="Rubik"/>
                <a:sym typeface="Rubik"/>
              </a:rPr>
              <a:t>minimálně</a:t>
            </a:r>
            <a:r>
              <a:rPr lang="pl" sz="1100" b="1">
                <a:ea typeface="Rubik"/>
                <a:sym typeface="Rubik"/>
              </a:rPr>
              <a:t> 20 </a:t>
            </a:r>
            <a:r>
              <a:rPr lang="pl" sz="1100" b="1" err="1">
                <a:ea typeface="Rubik"/>
                <a:sym typeface="Rubik"/>
              </a:rPr>
              <a:t>recenzí</a:t>
            </a:r>
            <a:r>
              <a:rPr lang="pl" sz="1100">
                <a:ea typeface="Rubik"/>
                <a:sym typeface="Rubik"/>
              </a:rPr>
              <a:t> (u </a:t>
            </a:r>
            <a:r>
              <a:rPr lang="pl" sz="1100" err="1">
                <a:ea typeface="Rubik"/>
                <a:sym typeface="Rubik"/>
              </a:rPr>
              <a:t>drahých</a:t>
            </a:r>
            <a:r>
              <a:rPr lang="pl" sz="1100">
                <a:ea typeface="Rubik"/>
                <a:sym typeface="Rubik"/>
              </a:rPr>
              <a:t> </a:t>
            </a:r>
            <a:r>
              <a:rPr lang="pl" sz="1100" err="1">
                <a:ea typeface="Rubik"/>
                <a:sym typeface="Rubik"/>
              </a:rPr>
              <a:t>produktů</a:t>
            </a:r>
            <a:r>
              <a:rPr lang="pl" sz="1100">
                <a:ea typeface="Rubik"/>
                <a:sym typeface="Rubik"/>
              </a:rPr>
              <a:t>), a o 190 % v </a:t>
            </a:r>
            <a:r>
              <a:rPr lang="pl" sz="1100" err="1">
                <a:ea typeface="Rubik"/>
                <a:sym typeface="Rubik"/>
              </a:rPr>
              <a:t>případě</a:t>
            </a:r>
            <a:r>
              <a:rPr lang="pl" sz="1100">
                <a:ea typeface="Rubik"/>
                <a:sym typeface="Rubik"/>
              </a:rPr>
              <a:t> </a:t>
            </a:r>
            <a:r>
              <a:rPr lang="pl" sz="1100" err="1">
                <a:ea typeface="Rubik"/>
                <a:sym typeface="Rubik"/>
              </a:rPr>
              <a:t>levnějších</a:t>
            </a:r>
            <a:r>
              <a:rPr lang="pl" sz="1100">
                <a:ea typeface="Rubik"/>
                <a:sym typeface="Rubik"/>
              </a:rPr>
              <a:t> </a:t>
            </a:r>
            <a:r>
              <a:rPr lang="pl" sz="1100" err="1">
                <a:ea typeface="Rubik"/>
                <a:sym typeface="Rubik"/>
              </a:rPr>
              <a:t>produktů</a:t>
            </a:r>
            <a:r>
              <a:rPr lang="pl" sz="1100">
                <a:ea typeface="Rubik"/>
                <a:sym typeface="Rubik"/>
              </a:rPr>
              <a:t> (do 1500 </a:t>
            </a:r>
            <a:r>
              <a:rPr lang="pl" sz="1100" err="1">
                <a:ea typeface="Rubik"/>
                <a:sym typeface="Rubik"/>
              </a:rPr>
              <a:t>Kč</a:t>
            </a:r>
            <a:r>
              <a:rPr lang="pl" sz="1100">
                <a:ea typeface="Rubik"/>
                <a:sym typeface="Rubik"/>
              </a:rPr>
              <a:t>)</a:t>
            </a:r>
            <a:endParaRPr lang="cs-CZ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82BC67D-2D7A-4AD8-89C6-18DF5C713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625" y="1837263"/>
            <a:ext cx="547438" cy="535914"/>
          </a:xfrm>
          <a:prstGeom prst="rect">
            <a:avLst/>
          </a:prstGeom>
        </p:spPr>
      </p:pic>
      <p:pic>
        <p:nvPicPr>
          <p:cNvPr id="4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3C318027-C2DB-4A82-95CB-EFBB3FABC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319" y="1835656"/>
            <a:ext cx="589621" cy="534115"/>
          </a:xfrm>
          <a:prstGeom prst="rect">
            <a:avLst/>
          </a:prstGeom>
        </p:spPr>
      </p:pic>
      <p:pic>
        <p:nvPicPr>
          <p:cNvPr id="16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E27B94BC-8EAD-4C6B-B493-B6E20238E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088" y="1837262"/>
            <a:ext cx="547438" cy="535914"/>
          </a:xfrm>
          <a:prstGeom prst="rect">
            <a:avLst/>
          </a:prstGeom>
        </p:spPr>
      </p:pic>
      <p:pic>
        <p:nvPicPr>
          <p:cNvPr id="17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45DBEF11-0768-4C17-937D-CE65632FA8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5527" y="1835656"/>
            <a:ext cx="589621" cy="534115"/>
          </a:xfrm>
          <a:prstGeom prst="rect">
            <a:avLst/>
          </a:prstGeom>
        </p:spPr>
      </p:pic>
      <p:pic>
        <p:nvPicPr>
          <p:cNvPr id="18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E68E70E-7F8B-4428-904C-022C3A875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2014" y="1837261"/>
            <a:ext cx="547438" cy="535914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9B19823-84E9-433E-8C15-02AA1DFB669E}"/>
              </a:ext>
            </a:extLst>
          </p:cNvPr>
          <p:cNvCxnSpPr/>
          <p:nvPr/>
        </p:nvCxnSpPr>
        <p:spPr>
          <a:xfrm>
            <a:off x="4278583" y="2438633"/>
            <a:ext cx="1" cy="292721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CC36955-4F21-4A9C-B682-33E007D70F9B}"/>
              </a:ext>
            </a:extLst>
          </p:cNvPr>
          <p:cNvCxnSpPr>
            <a:cxnSpLocks/>
          </p:cNvCxnSpPr>
          <p:nvPr/>
        </p:nvCxnSpPr>
        <p:spPr>
          <a:xfrm>
            <a:off x="2661655" y="2424693"/>
            <a:ext cx="1" cy="292721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383172D-1568-4ADA-81BC-F7369E302EE3}"/>
              </a:ext>
            </a:extLst>
          </p:cNvPr>
          <p:cNvCxnSpPr>
            <a:cxnSpLocks/>
          </p:cNvCxnSpPr>
          <p:nvPr/>
        </p:nvCxnSpPr>
        <p:spPr>
          <a:xfrm>
            <a:off x="947156" y="2424694"/>
            <a:ext cx="1" cy="292721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74FBCED-C7F0-4B7D-ABF0-546A76825A4D}"/>
              </a:ext>
            </a:extLst>
          </p:cNvPr>
          <p:cNvCxnSpPr>
            <a:cxnSpLocks/>
          </p:cNvCxnSpPr>
          <p:nvPr/>
        </p:nvCxnSpPr>
        <p:spPr>
          <a:xfrm>
            <a:off x="1853192" y="2396816"/>
            <a:ext cx="1" cy="121966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D02EB05-90BA-4424-B6F5-D771507125E2}"/>
              </a:ext>
            </a:extLst>
          </p:cNvPr>
          <p:cNvCxnSpPr>
            <a:cxnSpLocks/>
          </p:cNvCxnSpPr>
          <p:nvPr/>
        </p:nvCxnSpPr>
        <p:spPr>
          <a:xfrm>
            <a:off x="3414362" y="2396815"/>
            <a:ext cx="1" cy="121966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6F1F24F-50B1-4426-87E4-DC15A2D0AFD0}"/>
              </a:ext>
            </a:extLst>
          </p:cNvPr>
          <p:cNvSpPr txBox="1"/>
          <p:nvPr/>
        </p:nvSpPr>
        <p:spPr>
          <a:xfrm>
            <a:off x="433503" y="2733442"/>
            <a:ext cx="109142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err="1">
                <a:solidFill>
                  <a:srgbClr val="333333"/>
                </a:solidFill>
                <a:latin typeface="Segoe UI"/>
                <a:cs typeface="Segoe UI"/>
              </a:rPr>
              <a:t>Zvyšte</a:t>
            </a:r>
            <a:r>
              <a:rPr lang="en-US" sz="1200" b="1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lang="en-US" sz="1200" b="1" err="1">
                <a:solidFill>
                  <a:srgbClr val="333333"/>
                </a:solidFill>
                <a:latin typeface="Segoe UI"/>
                <a:cs typeface="Segoe UI"/>
              </a:rPr>
              <a:t>své</a:t>
            </a:r>
            <a:endParaRPr lang="en-US" sz="1200" b="1"/>
          </a:p>
          <a:p>
            <a:r>
              <a:rPr lang="en-US" sz="1200" b="1" err="1">
                <a:solidFill>
                  <a:srgbClr val="333333"/>
                </a:solidFill>
                <a:latin typeface="Segoe UI"/>
                <a:cs typeface="Segoe UI"/>
              </a:rPr>
              <a:t>prodeje</a:t>
            </a:r>
            <a:r>
              <a:rPr lang="en-US" sz="1200" b="1">
                <a:solidFill>
                  <a:srgbClr val="333333"/>
                </a:solidFill>
                <a:latin typeface="Segoe UI"/>
                <a:cs typeface="Segoe UI"/>
              </a:rPr>
              <a:t> </a:t>
            </a:r>
            <a:endParaRPr lang="en-US" sz="1200" b="1"/>
          </a:p>
          <a:p>
            <a:r>
              <a:rPr lang="en-US" sz="1200" b="1" err="1">
                <a:solidFill>
                  <a:srgbClr val="333333"/>
                </a:solidFill>
                <a:latin typeface="Segoe UI"/>
                <a:cs typeface="Segoe UI"/>
              </a:rPr>
              <a:t>až</a:t>
            </a:r>
            <a:r>
              <a:rPr lang="en-US" sz="1200" b="1">
                <a:solidFill>
                  <a:srgbClr val="333333"/>
                </a:solidFill>
                <a:latin typeface="Segoe UI"/>
                <a:cs typeface="Segoe UI"/>
              </a:rPr>
              <a:t> o </a:t>
            </a:r>
            <a:r>
              <a:rPr lang="en-US" sz="1200" b="1">
                <a:solidFill>
                  <a:schemeClr val="accent1"/>
                </a:solidFill>
                <a:latin typeface="Segoe UI"/>
                <a:cs typeface="Segoe UI"/>
              </a:rPr>
              <a:t>5-10%</a:t>
            </a:r>
            <a:endParaRPr lang="en-US" sz="1200" b="1">
              <a:solidFill>
                <a:schemeClr val="accent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FAB9F1-E656-4941-A993-B1A31B72EF2F}"/>
              </a:ext>
            </a:extLst>
          </p:cNvPr>
          <p:cNvSpPr txBox="1"/>
          <p:nvPr/>
        </p:nvSpPr>
        <p:spPr>
          <a:xfrm>
            <a:off x="1904071" y="2754351"/>
            <a:ext cx="147474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err="1">
                <a:solidFill>
                  <a:srgbClr val="333333"/>
                </a:solidFill>
                <a:latin typeface="Segoe UI"/>
                <a:cs typeface="Segoe UI"/>
              </a:rPr>
              <a:t>Navyšte</a:t>
            </a:r>
            <a:r>
              <a:rPr lang="en-US" sz="1200" b="1">
                <a:solidFill>
                  <a:srgbClr val="333333"/>
                </a:solidFill>
                <a:latin typeface="Segoe UI"/>
                <a:cs typeface="Segoe UI"/>
              </a:rPr>
              <a:t> </a:t>
            </a:r>
            <a:r>
              <a:rPr lang="en-US" sz="1200" b="1" err="1">
                <a:solidFill>
                  <a:srgbClr val="333333"/>
                </a:solidFill>
                <a:latin typeface="Segoe UI"/>
                <a:cs typeface="Segoe UI"/>
              </a:rPr>
              <a:t>až</a:t>
            </a:r>
            <a:r>
              <a:rPr lang="en-US" sz="1200" b="1">
                <a:solidFill>
                  <a:srgbClr val="333333"/>
                </a:solidFill>
                <a:latin typeface="Segoe UI"/>
                <a:cs typeface="Segoe UI"/>
              </a:rPr>
              <a:t> o </a:t>
            </a:r>
            <a:r>
              <a:rPr lang="en-US" sz="1200" b="1">
                <a:solidFill>
                  <a:schemeClr val="accent1"/>
                </a:solidFill>
                <a:latin typeface="Segoe UI"/>
                <a:cs typeface="Segoe UI"/>
              </a:rPr>
              <a:t>20%</a:t>
            </a:r>
            <a:br>
              <a:rPr lang="en-US" sz="1200" b="1">
                <a:latin typeface="Segoe UI"/>
                <a:cs typeface="Segoe UI"/>
              </a:rPr>
            </a:br>
            <a:r>
              <a:rPr lang="en-US" sz="1200" b="1">
                <a:solidFill>
                  <a:srgbClr val="333333"/>
                </a:solidFill>
                <a:latin typeface="Segoe UI"/>
                <a:cs typeface="Segoe UI"/>
              </a:rPr>
              <a:t>traffic </a:t>
            </a:r>
            <a:r>
              <a:rPr lang="en-US" sz="1200" b="1" err="1">
                <a:solidFill>
                  <a:srgbClr val="333333"/>
                </a:solidFill>
                <a:latin typeface="Segoe UI"/>
                <a:cs typeface="Segoe UI"/>
              </a:rPr>
              <a:t>na</a:t>
            </a:r>
            <a:r>
              <a:rPr lang="en-US" sz="1200" b="1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lang="en-US" sz="1200" b="1" err="1">
                <a:solidFill>
                  <a:srgbClr val="333333"/>
                </a:solidFill>
                <a:latin typeface="Segoe UI"/>
                <a:cs typeface="Segoe UI"/>
              </a:rPr>
              <a:t>svých</a:t>
            </a:r>
            <a:endParaRPr lang="en-US" sz="1200" b="1"/>
          </a:p>
          <a:p>
            <a:r>
              <a:rPr lang="en-US" sz="1200" b="1" err="1">
                <a:solidFill>
                  <a:srgbClr val="333333"/>
                </a:solidFill>
                <a:latin typeface="Segoe UI"/>
                <a:cs typeface="Segoe UI"/>
              </a:rPr>
              <a:t>stránkách</a:t>
            </a:r>
            <a:endParaRPr lang="en-US" sz="1200" b="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2A1252-0211-4DAB-A6D4-B98F4AF4FB64}"/>
              </a:ext>
            </a:extLst>
          </p:cNvPr>
          <p:cNvSpPr txBox="1"/>
          <p:nvPr/>
        </p:nvSpPr>
        <p:spPr>
          <a:xfrm>
            <a:off x="3695236" y="2754351"/>
            <a:ext cx="149565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err="1">
                <a:solidFill>
                  <a:srgbClr val="333333"/>
                </a:solidFill>
                <a:latin typeface="Segoe UI"/>
                <a:cs typeface="Segoe UI"/>
              </a:rPr>
              <a:t>Recenze</a:t>
            </a:r>
            <a:r>
              <a:rPr lang="en-US" sz="1200" b="1">
                <a:solidFill>
                  <a:srgbClr val="333333"/>
                </a:solidFill>
                <a:latin typeface="Segoe UI"/>
                <a:cs typeface="Segoe UI"/>
              </a:rPr>
              <a:t> pro</a:t>
            </a:r>
            <a:br>
              <a:rPr lang="en-US" sz="1200" b="1">
                <a:latin typeface="Segoe UI"/>
                <a:cs typeface="Segoe UI"/>
              </a:rPr>
            </a:br>
            <a:r>
              <a:rPr lang="en-US" sz="1200" b="1">
                <a:solidFill>
                  <a:srgbClr val="333333"/>
                </a:solidFill>
                <a:latin typeface="Segoe UI"/>
                <a:cs typeface="Segoe UI"/>
              </a:rPr>
              <a:t>Google Moje </a:t>
            </a:r>
            <a:r>
              <a:rPr lang="en-US" sz="1200" b="1" err="1">
                <a:solidFill>
                  <a:srgbClr val="333333"/>
                </a:solidFill>
                <a:latin typeface="Segoe UI"/>
                <a:cs typeface="Segoe UI"/>
              </a:rPr>
              <a:t>Firma</a:t>
            </a:r>
            <a:endParaRPr lang="en-US" sz="1200" b="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D299E5-C9AD-44A9-A90D-EF0141CFB612}"/>
              </a:ext>
            </a:extLst>
          </p:cNvPr>
          <p:cNvSpPr txBox="1"/>
          <p:nvPr/>
        </p:nvSpPr>
        <p:spPr>
          <a:xfrm>
            <a:off x="1276815" y="3744022"/>
            <a:ext cx="124475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err="1">
                <a:solidFill>
                  <a:srgbClr val="333333"/>
                </a:solidFill>
                <a:latin typeface="Segoe UI"/>
                <a:cs typeface="Segoe UI"/>
              </a:rPr>
              <a:t>Získejte</a:t>
            </a:r>
            <a:r>
              <a:rPr lang="en-US" sz="1200" b="1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lang="en-US" sz="1200" b="1" err="1">
                <a:solidFill>
                  <a:srgbClr val="333333"/>
                </a:solidFill>
                <a:latin typeface="Segoe UI"/>
                <a:cs typeface="Segoe UI"/>
              </a:rPr>
              <a:t>až</a:t>
            </a:r>
            <a:r>
              <a:rPr lang="en-US" sz="1200" b="1">
                <a:solidFill>
                  <a:srgbClr val="333333"/>
                </a:solidFill>
                <a:latin typeface="Segoe UI"/>
                <a:cs typeface="Segoe UI"/>
              </a:rPr>
              <a:t> o</a:t>
            </a:r>
            <a:br>
              <a:rPr lang="en-US" sz="1200">
                <a:solidFill>
                  <a:srgbClr val="333333"/>
                </a:solidFill>
                <a:latin typeface="Segoe UI"/>
                <a:cs typeface="Segoe UI"/>
              </a:rPr>
            </a:br>
            <a:r>
              <a:rPr lang="en-US" sz="1200" b="1">
                <a:solidFill>
                  <a:schemeClr val="accent1"/>
                </a:solidFill>
                <a:latin typeface="Segoe UI"/>
                <a:cs typeface="Segoe UI"/>
              </a:rPr>
              <a:t>200-300%</a:t>
            </a:r>
            <a:br>
              <a:rPr lang="en-US" sz="1200">
                <a:solidFill>
                  <a:srgbClr val="333333"/>
                </a:solidFill>
                <a:latin typeface="Segoe UI"/>
                <a:cs typeface="Segoe UI"/>
              </a:rPr>
            </a:br>
            <a:r>
              <a:rPr lang="en-US" sz="1200" b="1" err="1">
                <a:solidFill>
                  <a:srgbClr val="333333"/>
                </a:solidFill>
                <a:latin typeface="Segoe UI"/>
                <a:cs typeface="Segoe UI"/>
              </a:rPr>
              <a:t>více</a:t>
            </a:r>
            <a:r>
              <a:rPr lang="en-US" sz="1200" b="1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lang="en-US" sz="1200" b="1" err="1">
                <a:solidFill>
                  <a:srgbClr val="333333"/>
                </a:solidFill>
                <a:latin typeface="Segoe UI"/>
                <a:cs typeface="Segoe UI"/>
              </a:rPr>
              <a:t>recenzí</a:t>
            </a:r>
            <a:endParaRPr lang="en-US" sz="1200" b="1" err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B815C6-AD38-4C4D-A764-69808DBB6FFF}"/>
              </a:ext>
            </a:extLst>
          </p:cNvPr>
          <p:cNvSpPr txBox="1"/>
          <p:nvPr/>
        </p:nvSpPr>
        <p:spPr>
          <a:xfrm>
            <a:off x="2803138" y="3744022"/>
            <a:ext cx="158626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err="1">
                <a:solidFill>
                  <a:srgbClr val="333333"/>
                </a:solidFill>
                <a:latin typeface="Segoe UI"/>
                <a:cs typeface="Segoe UI"/>
              </a:rPr>
              <a:t>Snižte</a:t>
            </a:r>
            <a:r>
              <a:rPr lang="en-US" sz="1200" b="1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lang="en-US" sz="1200" b="1" err="1">
                <a:solidFill>
                  <a:srgbClr val="333333"/>
                </a:solidFill>
                <a:latin typeface="Segoe UI"/>
                <a:cs typeface="Segoe UI"/>
              </a:rPr>
              <a:t>své</a:t>
            </a:r>
            <a:r>
              <a:rPr lang="en-US" sz="1200" b="1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lang="en-US" sz="1200" b="1" err="1">
                <a:solidFill>
                  <a:srgbClr val="333333"/>
                </a:solidFill>
                <a:latin typeface="Segoe UI"/>
                <a:cs typeface="Segoe UI"/>
              </a:rPr>
              <a:t>náklady</a:t>
            </a:r>
            <a:br>
              <a:rPr lang="en-US" b="1"/>
            </a:br>
            <a:r>
              <a:rPr lang="en-US" sz="1200" b="1" err="1">
                <a:solidFill>
                  <a:srgbClr val="333333"/>
                </a:solidFill>
                <a:latin typeface="Segoe UI"/>
                <a:cs typeface="Segoe UI"/>
              </a:rPr>
              <a:t>na</a:t>
            </a:r>
            <a:r>
              <a:rPr lang="en-US" sz="1200" b="1">
                <a:solidFill>
                  <a:srgbClr val="333333"/>
                </a:solidFill>
                <a:latin typeface="Segoe UI"/>
                <a:cs typeface="Segoe UI"/>
              </a:rPr>
              <a:t> Google </a:t>
            </a:r>
            <a:r>
              <a:rPr lang="en-US" sz="1200" b="1" err="1">
                <a:solidFill>
                  <a:srgbClr val="333333"/>
                </a:solidFill>
                <a:latin typeface="Segoe UI"/>
                <a:cs typeface="Segoe UI"/>
              </a:rPr>
              <a:t>reklamy</a:t>
            </a:r>
            <a:r>
              <a:rPr lang="en-US" sz="1200" b="1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lang="en-US" sz="1200" b="1" err="1">
                <a:solidFill>
                  <a:srgbClr val="333333"/>
                </a:solidFill>
                <a:latin typeface="Segoe UI"/>
                <a:cs typeface="Segoe UI"/>
              </a:rPr>
              <a:t>až</a:t>
            </a:r>
            <a:r>
              <a:rPr lang="en-US" sz="1200" b="1">
                <a:solidFill>
                  <a:srgbClr val="333333"/>
                </a:solidFill>
                <a:latin typeface="Segoe UI"/>
                <a:cs typeface="Segoe UI"/>
              </a:rPr>
              <a:t> o</a:t>
            </a:r>
            <a:r>
              <a:rPr lang="en-US" sz="120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lang="en-US" sz="1200" b="1">
                <a:solidFill>
                  <a:schemeClr val="accent1"/>
                </a:solidFill>
                <a:latin typeface="Segoe UI"/>
                <a:cs typeface="Segoe UI"/>
              </a:rPr>
              <a:t>50%</a:t>
            </a:r>
            <a:endParaRPr lang="en-US" sz="12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/>
          <p:nvPr/>
        </p:nvSpPr>
        <p:spPr>
          <a:xfrm>
            <a:off x="5339775" y="0"/>
            <a:ext cx="3804300" cy="5150400"/>
          </a:xfrm>
          <a:prstGeom prst="rect">
            <a:avLst/>
          </a:prstGeom>
          <a:solidFill>
            <a:srgbClr val="F6BF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-642874" y="338601"/>
            <a:ext cx="6763848" cy="22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l" sz="2000">
                <a:latin typeface="Proxima Nova Extrabold"/>
                <a:sym typeface="Proxima Nova Extrabold"/>
              </a:rPr>
              <a:t>PROČ ZVOLIT</a:t>
            </a:r>
            <a:r>
              <a:rPr lang="pl" sz="2000" b="1">
                <a:ea typeface="Proxima Nova Extrabold"/>
                <a:sym typeface="Proxima Nova Extrabold"/>
              </a:rPr>
              <a:t> </a:t>
            </a:r>
            <a:r>
              <a:rPr lang="pl" sz="2000">
                <a:solidFill>
                  <a:srgbClr val="F6BF25"/>
                </a:solidFill>
                <a:latin typeface="Proxima Nova Extrabold"/>
                <a:sym typeface="Proxima Nova Extrabold"/>
              </a:rPr>
              <a:t>Spolehliverecenze.cz?</a:t>
            </a:r>
            <a:endParaRPr lang="en-US" sz="2000">
              <a:solidFill>
                <a:srgbClr val="F6BF25"/>
              </a:solidFill>
              <a:latin typeface="Proxima Nova Extrabold"/>
              <a:sym typeface="Proxima Nova Extrabold"/>
            </a:endParaRPr>
          </a:p>
          <a:p>
            <a:pPr algn="ctr"/>
            <a:endParaRPr lang="pl" sz="2000">
              <a:solidFill>
                <a:srgbClr val="F6BF25"/>
              </a:solidFill>
              <a:latin typeface="Proxima Nova Extrabold"/>
              <a:ea typeface="Proxima Nova"/>
              <a:cs typeface="Proxima Nova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393797" y="736958"/>
            <a:ext cx="46905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l" sz="1200" b="1">
                <a:solidFill>
                  <a:schemeClr val="dk1"/>
                </a:solidFill>
                <a:latin typeface="Rubik"/>
                <a:cs typeface="Rubik"/>
                <a:sym typeface="Rubik"/>
              </a:rPr>
              <a:t>Zasloužíte si nejkomplexnější řešení</a:t>
            </a:r>
            <a:r>
              <a:rPr lang="pl" sz="1200">
                <a:ea typeface="Rubik"/>
                <a:sym typeface="Rubik"/>
              </a:rPr>
              <a:t>, které pro vás získá nejvíce pozitivních recenzí a navíc vám umožní je efektivně spravovat a komunikovat. </a:t>
            </a:r>
            <a:endParaRPr lang="en-US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algn="ctr"/>
            <a:endParaRPr lang="pl" sz="1200">
              <a:solidFill>
                <a:schemeClr val="dk1"/>
              </a:solidFill>
              <a:latin typeface="Rubik"/>
              <a:ea typeface="Rubik"/>
              <a:cs typeface="Rubik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5875250" y="565388"/>
            <a:ext cx="13989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000" b="1">
                <a:latin typeface="Rubik"/>
                <a:ea typeface="Rubik"/>
                <a:cs typeface="Rubik"/>
                <a:sym typeface="Rubik"/>
              </a:rPr>
              <a:t>95</a:t>
            </a:r>
            <a:r>
              <a:rPr lang="pl" sz="2000" b="1">
                <a:latin typeface="Rubik"/>
                <a:ea typeface="Rubik"/>
                <a:cs typeface="Rubik"/>
                <a:sym typeface="Rubik"/>
              </a:rPr>
              <a:t>%</a:t>
            </a:r>
            <a:endParaRPr sz="2000">
              <a:solidFill>
                <a:srgbClr val="F6BF25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5913099" y="1143427"/>
            <a:ext cx="3089100" cy="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l" sz="1200">
                <a:ea typeface="Rubik"/>
                <a:sym typeface="Rubik"/>
              </a:rPr>
              <a:t>námi získaných </a:t>
            </a:r>
            <a:r>
              <a:rPr lang="pl" sz="1200" b="1">
                <a:ea typeface="Rubik"/>
                <a:sym typeface="Rubik"/>
              </a:rPr>
              <a:t>recenzí je pozitivních</a:t>
            </a:r>
            <a:endParaRPr lang="pl" sz="800" b="1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pl" sz="1200" b="1">
              <a:solidFill>
                <a:schemeClr val="dk1"/>
              </a:solidFill>
              <a:latin typeface="Rubik"/>
              <a:ea typeface="Rubik"/>
              <a:cs typeface="Rubik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5875250" y="1769870"/>
            <a:ext cx="13989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000" b="1">
                <a:latin typeface="Rubik"/>
                <a:ea typeface="Rubik"/>
                <a:cs typeface="Rubik"/>
                <a:sym typeface="Rubik"/>
              </a:rPr>
              <a:t>42</a:t>
            </a:r>
            <a:r>
              <a:rPr lang="pl" sz="2000" b="1">
                <a:latin typeface="Rubik"/>
                <a:ea typeface="Rubik"/>
                <a:cs typeface="Rubik"/>
                <a:sym typeface="Rubik"/>
              </a:rPr>
              <a:t>%</a:t>
            </a:r>
            <a:endParaRPr sz="2000">
              <a:solidFill>
                <a:srgbClr val="F6BF25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5928413" y="2478769"/>
            <a:ext cx="26994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l" sz="1200">
                <a:ea typeface="Rubik"/>
                <a:sym typeface="Rubik"/>
              </a:rPr>
              <a:t>klientů v odpovědi na naši žádost zašle hodnocení (obecný průměr je 10–15%)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5875250" y="3219141"/>
            <a:ext cx="13989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000" b="1">
                <a:latin typeface="Rubik"/>
                <a:ea typeface="Rubik"/>
                <a:cs typeface="Rubik"/>
                <a:sym typeface="Rubik"/>
              </a:rPr>
              <a:t>30</a:t>
            </a:r>
            <a:r>
              <a:rPr lang="pl" sz="2000" b="1">
                <a:latin typeface="Rubik"/>
                <a:ea typeface="Rubik"/>
                <a:cs typeface="Rubik"/>
                <a:sym typeface="Rubik"/>
              </a:rPr>
              <a:t>%</a:t>
            </a:r>
            <a:endParaRPr sz="2000">
              <a:solidFill>
                <a:srgbClr val="F6BF25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0" name="Google Shape;180;p19"/>
          <p:cNvSpPr txBox="1"/>
          <p:nvPr/>
        </p:nvSpPr>
        <p:spPr>
          <a:xfrm>
            <a:off x="305450" y="3282948"/>
            <a:ext cx="1527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l" sz="12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Rychlá </a:t>
            </a:r>
            <a:br>
              <a:rPr lang="pl" sz="1200" b="1">
                <a:latin typeface="Rubik"/>
                <a:ea typeface="Rubik"/>
                <a:cs typeface="Rubik"/>
              </a:rPr>
            </a:br>
            <a:r>
              <a:rPr lang="pl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integrace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1940175" y="3283200"/>
            <a:ext cx="15951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l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Důvěřuje nám</a:t>
            </a:r>
            <a:r>
              <a:rPr lang="pl" sz="12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br>
              <a:rPr lang="pl" sz="1200" b="1">
                <a:latin typeface="Rubik"/>
                <a:ea typeface="Rubik"/>
                <a:cs typeface="Rubik"/>
              </a:rPr>
            </a:br>
            <a:r>
              <a:rPr lang="pl" sz="12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400+ firem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82" name="Google Shape;18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2839" y="3841139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7733" y="2728138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9"/>
          <p:cNvSpPr txBox="1"/>
          <p:nvPr/>
        </p:nvSpPr>
        <p:spPr>
          <a:xfrm>
            <a:off x="1901625" y="4543048"/>
            <a:ext cx="15951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l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Podpora </a:t>
            </a:r>
            <a:r>
              <a:rPr lang="pl" sz="12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26 jazyků</a:t>
            </a:r>
            <a:endParaRPr sz="1200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5" name="Google Shape;185;p19"/>
          <p:cNvSpPr txBox="1"/>
          <p:nvPr/>
        </p:nvSpPr>
        <p:spPr>
          <a:xfrm>
            <a:off x="3565300" y="4543200"/>
            <a:ext cx="1595100" cy="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l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4 způsoby</a:t>
            </a:r>
            <a:r>
              <a:rPr lang="pl" sz="12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br>
              <a:rPr lang="pl" sz="12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pl" sz="12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sběru recenzí</a:t>
            </a:r>
            <a:endParaRPr lang="pl" sz="1200" b="1">
              <a:solidFill>
                <a:schemeClr val="dk1"/>
              </a:solidFill>
              <a:latin typeface="Rubik"/>
              <a:ea typeface="Rubik"/>
              <a:cs typeface="Rubik"/>
            </a:endParaRPr>
          </a:p>
        </p:txBody>
      </p:sp>
      <p:pic>
        <p:nvPicPr>
          <p:cNvPr id="187" name="Google Shape;18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9175" y="3956625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250" y="2660475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71488" y="2660475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9"/>
          <p:cNvSpPr txBox="1"/>
          <p:nvPr/>
        </p:nvSpPr>
        <p:spPr>
          <a:xfrm>
            <a:off x="3565300" y="3282948"/>
            <a:ext cx="15951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l" sz="1200">
                <a:solidFill>
                  <a:schemeClr val="dk1"/>
                </a:solidFill>
                <a:latin typeface="Rubik"/>
                <a:cs typeface="Rubik"/>
                <a:sym typeface="Rubik"/>
              </a:rPr>
              <a:t>Všechny recenze </a:t>
            </a:r>
            <a:r>
              <a:rPr lang="pl" sz="1200" b="1">
                <a:solidFill>
                  <a:schemeClr val="dk1"/>
                </a:solidFill>
                <a:latin typeface="Rubik"/>
                <a:cs typeface="Rubik"/>
                <a:sym typeface="Rubik"/>
              </a:rPr>
              <a:t>vám zůstávají</a:t>
            </a:r>
            <a:endParaRPr lang="cs-CZ" b="1">
              <a:solidFill>
                <a:schemeClr val="dk1"/>
              </a:solidFill>
            </a:endParaRPr>
          </a:p>
        </p:txBody>
      </p:sp>
      <p:pic>
        <p:nvPicPr>
          <p:cNvPr id="191" name="Google Shape;19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5500" y="3956625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9"/>
          <p:cNvSpPr txBox="1"/>
          <p:nvPr/>
        </p:nvSpPr>
        <p:spPr>
          <a:xfrm>
            <a:off x="530750" y="4543200"/>
            <a:ext cx="10095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Hezké</a:t>
            </a:r>
            <a:br>
              <a:rPr lang="pl" sz="1200" b="1">
                <a:latin typeface="Rubik"/>
                <a:ea typeface="Rubik"/>
                <a:cs typeface="Rubik"/>
              </a:rPr>
            </a:br>
            <a:r>
              <a:rPr lang="pl" sz="12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widgety</a:t>
            </a:r>
            <a:endParaRPr lang="cs-CZ" sz="1200" b="1">
              <a:solidFill>
                <a:schemeClr val="dk1"/>
              </a:solidFill>
              <a:latin typeface="Rubik"/>
              <a:ea typeface="Rubik"/>
              <a:cs typeface="Rubik"/>
            </a:endParaRPr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4CAE983E-5744-4A5E-AD53-1E912FAC3D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575" y="1615324"/>
            <a:ext cx="2783072" cy="543910"/>
          </a:xfrm>
          <a:prstGeom prst="rect">
            <a:avLst/>
          </a:prstGeom>
        </p:spPr>
      </p:pic>
      <p:pic>
        <p:nvPicPr>
          <p:cNvPr id="6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1A97041-94AE-49E7-8200-42F57D82F7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8658" y="1613712"/>
            <a:ext cx="1098255" cy="5471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B44C0F-2988-454A-9EFD-6B3695F2BFE1}"/>
              </a:ext>
            </a:extLst>
          </p:cNvPr>
          <p:cNvSpPr txBox="1"/>
          <p:nvPr/>
        </p:nvSpPr>
        <p:spPr>
          <a:xfrm>
            <a:off x="5951574" y="3924743"/>
            <a:ext cx="27432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>
                <a:solidFill>
                  <a:schemeClr val="dk1"/>
                </a:solidFill>
                <a:cs typeface="Rubik"/>
              </a:rPr>
              <a:t>o tolik roste průměrný počet návštěv na webových stránkách díky </a:t>
            </a:r>
            <a:r>
              <a:rPr lang="pl-PL" sz="1200" b="1">
                <a:solidFill>
                  <a:schemeClr val="dk1"/>
                </a:solidFill>
                <a:cs typeface="Rubik"/>
              </a:rPr>
              <a:t>efektivnímu získávání recenzí </a:t>
            </a:r>
            <a:r>
              <a:rPr lang="pl-PL" sz="1200">
                <a:solidFill>
                  <a:schemeClr val="dk1"/>
                </a:solidFill>
                <a:cs typeface="Rubik"/>
              </a:rPr>
              <a:t>a zobrazování „zlatých hvězdiček“ na Googlu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11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revision>1</cp:revision>
  <dcterms:modified xsi:type="dcterms:W3CDTF">2021-11-09T09:39:20Z</dcterms:modified>
</cp:coreProperties>
</file>